
<file path=[Content_Types].xml><?xml version="1.0" encoding="utf-8"?>
<Types xmlns="http://schemas.openxmlformats.org/package/2006/content-types">
  <Default Extension="xml" ContentType="application/xml"/>
  <Default Extension="bin" ContentType="application/vnd.openxmlformats-officedocument.presentationml.printerSettings"/>
  <Default Extension="png" ContentType="image/png"/>
  <Default Extension="jpg" ContentType="image/jpeg"/>
  <Default Extension="emf" ContentType="image/x-em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0"/>
  </p:notesMasterIdLst>
  <p:sldIdLst>
    <p:sldId id="258" r:id="rId2"/>
    <p:sldId id="343" r:id="rId3"/>
    <p:sldId id="257" r:id="rId4"/>
    <p:sldId id="334" r:id="rId5"/>
    <p:sldId id="259" r:id="rId6"/>
    <p:sldId id="261" r:id="rId7"/>
    <p:sldId id="263" r:id="rId8"/>
    <p:sldId id="260" r:id="rId9"/>
    <p:sldId id="267" r:id="rId10"/>
    <p:sldId id="268" r:id="rId11"/>
    <p:sldId id="270" r:id="rId12"/>
    <p:sldId id="269" r:id="rId13"/>
    <p:sldId id="271" r:id="rId14"/>
    <p:sldId id="272" r:id="rId15"/>
    <p:sldId id="273" r:id="rId16"/>
    <p:sldId id="274" r:id="rId17"/>
    <p:sldId id="275" r:id="rId18"/>
    <p:sldId id="276" r:id="rId19"/>
    <p:sldId id="279" r:id="rId20"/>
    <p:sldId id="277" r:id="rId21"/>
    <p:sldId id="282" r:id="rId22"/>
    <p:sldId id="278" r:id="rId23"/>
    <p:sldId id="283" r:id="rId24"/>
    <p:sldId id="280" r:id="rId25"/>
    <p:sldId id="284" r:id="rId26"/>
    <p:sldId id="265" r:id="rId27"/>
    <p:sldId id="335" r:id="rId28"/>
    <p:sldId id="339" r:id="rId29"/>
    <p:sldId id="308" r:id="rId30"/>
    <p:sldId id="310" r:id="rId31"/>
    <p:sldId id="329" r:id="rId32"/>
    <p:sldId id="313" r:id="rId33"/>
    <p:sldId id="314" r:id="rId34"/>
    <p:sldId id="315" r:id="rId35"/>
    <p:sldId id="316" r:id="rId36"/>
    <p:sldId id="318" r:id="rId37"/>
    <p:sldId id="322" r:id="rId38"/>
    <p:sldId id="341" r:id="rId39"/>
    <p:sldId id="342" r:id="rId40"/>
    <p:sldId id="323" r:id="rId41"/>
    <p:sldId id="325" r:id="rId42"/>
    <p:sldId id="324" r:id="rId43"/>
    <p:sldId id="326" r:id="rId44"/>
    <p:sldId id="327" r:id="rId45"/>
    <p:sldId id="328" r:id="rId46"/>
    <p:sldId id="337" r:id="rId47"/>
    <p:sldId id="338" r:id="rId48"/>
    <p:sldId id="340" r:id="rId4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6309" autoAdjust="0"/>
  </p:normalViewPr>
  <p:slideViewPr>
    <p:cSldViewPr snapToGrid="0" snapToObjects="1">
      <p:cViewPr varScale="1">
        <p:scale>
          <a:sx n="77" d="100"/>
          <a:sy n="77" d="100"/>
        </p:scale>
        <p:origin x="-1440" y="-10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notesMaster" Target="notesMasters/notesMaster1.xml"/><Relationship Id="rId51" Type="http://schemas.openxmlformats.org/officeDocument/2006/relationships/printerSettings" Target="printerSettings/printerSettings1.bin"/><Relationship Id="rId52" Type="http://schemas.openxmlformats.org/officeDocument/2006/relationships/presProps" Target="presProps.xml"/><Relationship Id="rId53" Type="http://schemas.openxmlformats.org/officeDocument/2006/relationships/viewProps" Target="viewProps.xml"/><Relationship Id="rId54" Type="http://schemas.openxmlformats.org/officeDocument/2006/relationships/theme" Target="theme/theme1.xml"/><Relationship Id="rId55"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C6E7DBF-8CB4-8E43-9F99-70BEB5A4FEE2}" type="datetimeFigureOut">
              <a:rPr lang="en-US" smtClean="0"/>
              <a:t>2/11/18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5A5EA06-2750-604C-848F-1A30E0095FB1}" type="slidenum">
              <a:rPr lang="en-US" smtClean="0"/>
              <a:t>‹#›</a:t>
            </a:fld>
            <a:endParaRPr lang="en-US"/>
          </a:p>
        </p:txBody>
      </p:sp>
    </p:spTree>
    <p:extLst>
      <p:ext uri="{BB962C8B-B14F-4D97-AF65-F5344CB8AC3E}">
        <p14:creationId xmlns:p14="http://schemas.microsoft.com/office/powerpoint/2010/main" val="1158917199"/>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DD39BE08-270E-D948-A618-2E555EE9D70B}" type="datetimeFigureOut">
              <a:rPr lang="en-US" smtClean="0"/>
              <a:t>2/11/18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1E97233-5CBB-B24F-A44F-CCF1DFF0F948}" type="slidenum">
              <a:rPr lang="en-US" smtClean="0"/>
              <a:t>‹#›</a:t>
            </a:fld>
            <a:endParaRPr lang="en-US"/>
          </a:p>
        </p:txBody>
      </p:sp>
    </p:spTree>
    <p:extLst>
      <p:ext uri="{BB962C8B-B14F-4D97-AF65-F5344CB8AC3E}">
        <p14:creationId xmlns:p14="http://schemas.microsoft.com/office/powerpoint/2010/main" val="18340127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D39BE08-270E-D948-A618-2E555EE9D70B}" type="datetimeFigureOut">
              <a:rPr lang="en-US" smtClean="0"/>
              <a:t>2/11/18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1E97233-5CBB-B24F-A44F-CCF1DFF0F948}" type="slidenum">
              <a:rPr lang="en-US" smtClean="0"/>
              <a:t>‹#›</a:t>
            </a:fld>
            <a:endParaRPr lang="en-US"/>
          </a:p>
        </p:txBody>
      </p:sp>
    </p:spTree>
    <p:extLst>
      <p:ext uri="{BB962C8B-B14F-4D97-AF65-F5344CB8AC3E}">
        <p14:creationId xmlns:p14="http://schemas.microsoft.com/office/powerpoint/2010/main" val="42095919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D39BE08-270E-D948-A618-2E555EE9D70B}" type="datetimeFigureOut">
              <a:rPr lang="en-US" smtClean="0"/>
              <a:t>2/11/18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1E97233-5CBB-B24F-A44F-CCF1DFF0F948}" type="slidenum">
              <a:rPr lang="en-US" smtClean="0"/>
              <a:t>‹#›</a:t>
            </a:fld>
            <a:endParaRPr lang="en-US"/>
          </a:p>
        </p:txBody>
      </p:sp>
    </p:spTree>
    <p:extLst>
      <p:ext uri="{BB962C8B-B14F-4D97-AF65-F5344CB8AC3E}">
        <p14:creationId xmlns:p14="http://schemas.microsoft.com/office/powerpoint/2010/main" val="33614481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D39BE08-270E-D948-A618-2E555EE9D70B}" type="datetimeFigureOut">
              <a:rPr lang="en-US" smtClean="0"/>
              <a:t>2/11/18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1E97233-5CBB-B24F-A44F-CCF1DFF0F948}" type="slidenum">
              <a:rPr lang="en-US" smtClean="0"/>
              <a:t>‹#›</a:t>
            </a:fld>
            <a:endParaRPr lang="en-US"/>
          </a:p>
        </p:txBody>
      </p:sp>
    </p:spTree>
    <p:extLst>
      <p:ext uri="{BB962C8B-B14F-4D97-AF65-F5344CB8AC3E}">
        <p14:creationId xmlns:p14="http://schemas.microsoft.com/office/powerpoint/2010/main" val="9582140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D39BE08-270E-D948-A618-2E555EE9D70B}" type="datetimeFigureOut">
              <a:rPr lang="en-US" smtClean="0"/>
              <a:t>2/11/18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1E97233-5CBB-B24F-A44F-CCF1DFF0F948}" type="slidenum">
              <a:rPr lang="en-US" smtClean="0"/>
              <a:t>‹#›</a:t>
            </a:fld>
            <a:endParaRPr lang="en-US"/>
          </a:p>
        </p:txBody>
      </p:sp>
    </p:spTree>
    <p:extLst>
      <p:ext uri="{BB962C8B-B14F-4D97-AF65-F5344CB8AC3E}">
        <p14:creationId xmlns:p14="http://schemas.microsoft.com/office/powerpoint/2010/main" val="1861831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DD39BE08-270E-D948-A618-2E555EE9D70B}" type="datetimeFigureOut">
              <a:rPr lang="en-US" smtClean="0"/>
              <a:t>2/11/18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1E97233-5CBB-B24F-A44F-CCF1DFF0F948}" type="slidenum">
              <a:rPr lang="en-US" smtClean="0"/>
              <a:t>‹#›</a:t>
            </a:fld>
            <a:endParaRPr lang="en-US"/>
          </a:p>
        </p:txBody>
      </p:sp>
    </p:spTree>
    <p:extLst>
      <p:ext uri="{BB962C8B-B14F-4D97-AF65-F5344CB8AC3E}">
        <p14:creationId xmlns:p14="http://schemas.microsoft.com/office/powerpoint/2010/main" val="12741759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DD39BE08-270E-D948-A618-2E555EE9D70B}" type="datetimeFigureOut">
              <a:rPr lang="en-US" smtClean="0"/>
              <a:t>2/11/18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1E97233-5CBB-B24F-A44F-CCF1DFF0F948}" type="slidenum">
              <a:rPr lang="en-US" smtClean="0"/>
              <a:t>‹#›</a:t>
            </a:fld>
            <a:endParaRPr lang="en-US"/>
          </a:p>
        </p:txBody>
      </p:sp>
    </p:spTree>
    <p:extLst>
      <p:ext uri="{BB962C8B-B14F-4D97-AF65-F5344CB8AC3E}">
        <p14:creationId xmlns:p14="http://schemas.microsoft.com/office/powerpoint/2010/main" val="17477027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DD39BE08-270E-D948-A618-2E555EE9D70B}" type="datetimeFigureOut">
              <a:rPr lang="en-US" smtClean="0"/>
              <a:t>2/11/18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1E97233-5CBB-B24F-A44F-CCF1DFF0F948}" type="slidenum">
              <a:rPr lang="en-US" smtClean="0"/>
              <a:t>‹#›</a:t>
            </a:fld>
            <a:endParaRPr lang="en-US"/>
          </a:p>
        </p:txBody>
      </p:sp>
    </p:spTree>
    <p:extLst>
      <p:ext uri="{BB962C8B-B14F-4D97-AF65-F5344CB8AC3E}">
        <p14:creationId xmlns:p14="http://schemas.microsoft.com/office/powerpoint/2010/main" val="3221871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D39BE08-270E-D948-A618-2E555EE9D70B}" type="datetimeFigureOut">
              <a:rPr lang="en-US" smtClean="0"/>
              <a:t>2/11/18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1E97233-5CBB-B24F-A44F-CCF1DFF0F948}" type="slidenum">
              <a:rPr lang="en-US" smtClean="0"/>
              <a:t>‹#›</a:t>
            </a:fld>
            <a:endParaRPr lang="en-US"/>
          </a:p>
        </p:txBody>
      </p:sp>
    </p:spTree>
    <p:extLst>
      <p:ext uri="{BB962C8B-B14F-4D97-AF65-F5344CB8AC3E}">
        <p14:creationId xmlns:p14="http://schemas.microsoft.com/office/powerpoint/2010/main" val="7306336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D39BE08-270E-D948-A618-2E555EE9D70B}" type="datetimeFigureOut">
              <a:rPr lang="en-US" smtClean="0"/>
              <a:t>2/11/18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1E97233-5CBB-B24F-A44F-CCF1DFF0F948}" type="slidenum">
              <a:rPr lang="en-US" smtClean="0"/>
              <a:t>‹#›</a:t>
            </a:fld>
            <a:endParaRPr lang="en-US"/>
          </a:p>
        </p:txBody>
      </p:sp>
    </p:spTree>
    <p:extLst>
      <p:ext uri="{BB962C8B-B14F-4D97-AF65-F5344CB8AC3E}">
        <p14:creationId xmlns:p14="http://schemas.microsoft.com/office/powerpoint/2010/main" val="24926322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D39BE08-270E-D948-A618-2E555EE9D70B}" type="datetimeFigureOut">
              <a:rPr lang="en-US" smtClean="0"/>
              <a:t>2/11/18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1E97233-5CBB-B24F-A44F-CCF1DFF0F948}" type="slidenum">
              <a:rPr lang="en-US" smtClean="0"/>
              <a:t>‹#›</a:t>
            </a:fld>
            <a:endParaRPr lang="en-US"/>
          </a:p>
        </p:txBody>
      </p:sp>
    </p:spTree>
    <p:extLst>
      <p:ext uri="{BB962C8B-B14F-4D97-AF65-F5344CB8AC3E}">
        <p14:creationId xmlns:p14="http://schemas.microsoft.com/office/powerpoint/2010/main" val="2013686962"/>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D39BE08-270E-D948-A618-2E555EE9D70B}" type="datetimeFigureOut">
              <a:rPr lang="en-US" smtClean="0"/>
              <a:t>2/11/18</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1E97233-5CBB-B24F-A44F-CCF1DFF0F948}" type="slidenum">
              <a:rPr lang="en-US" smtClean="0"/>
              <a:t>‹#›</a:t>
            </a:fld>
            <a:endParaRPr lang="en-US"/>
          </a:p>
        </p:txBody>
      </p:sp>
    </p:spTree>
    <p:extLst>
      <p:ext uri="{BB962C8B-B14F-4D97-AF65-F5344CB8AC3E}">
        <p14:creationId xmlns:p14="http://schemas.microsoft.com/office/powerpoint/2010/main" val="31671482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6.jpg"/><Relationship Id="rId4" Type="http://schemas.openxmlformats.org/officeDocument/2006/relationships/image" Target="../media/image7.jpg"/><Relationship Id="rId1" Type="http://schemas.openxmlformats.org/officeDocument/2006/relationships/slideLayout" Target="../slideLayouts/slideLayout2.xml"/><Relationship Id="rId2" Type="http://schemas.openxmlformats.org/officeDocument/2006/relationships/image" Target="../media/image5.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1" Type="http://schemas.openxmlformats.org/officeDocument/2006/relationships/slideLayout" Target="../slideLayouts/slideLayout2.xml"/><Relationship Id="rId2" Type="http://schemas.openxmlformats.org/officeDocument/2006/relationships/hyperlink" Target="http://www.rstudio.com"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 Id="rId3" Type="http://schemas.openxmlformats.org/officeDocument/2006/relationships/image" Target="../media/image1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 Id="rId3" Type="http://schemas.openxmlformats.org/officeDocument/2006/relationships/image" Target="../media/image1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 Id="rId3" Type="http://schemas.openxmlformats.org/officeDocument/2006/relationships/image" Target="../media/image1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 Id="rId3" Type="http://schemas.openxmlformats.org/officeDocument/2006/relationships/image" Target="../media/image2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emf"/><Relationship Id="rId3" Type="http://schemas.openxmlformats.org/officeDocument/2006/relationships/image" Target="../media/image2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emf"/><Relationship Id="rId3" Type="http://schemas.openxmlformats.org/officeDocument/2006/relationships/image" Target="../media/image27.em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emf"/><Relationship Id="rId3" Type="http://schemas.openxmlformats.org/officeDocument/2006/relationships/image" Target="../media/image31.em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em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png"/></Relationships>
</file>

<file path=ppt/slides/_rels/slide38.xml.rels><?xml version="1.0" encoding="UTF-8" standalone="yes"?>
<Relationships xmlns="http://schemas.openxmlformats.org/package/2006/relationships"><Relationship Id="rId3" Type="http://schemas.openxmlformats.org/officeDocument/2006/relationships/image" Target="../media/image36.emf"/><Relationship Id="rId4" Type="http://schemas.openxmlformats.org/officeDocument/2006/relationships/image" Target="../media/image37.emf"/><Relationship Id="rId5" Type="http://schemas.openxmlformats.org/officeDocument/2006/relationships/image" Target="../media/image38.emf"/><Relationship Id="rId6" Type="http://schemas.openxmlformats.org/officeDocument/2006/relationships/image" Target="../media/image39.emf"/><Relationship Id="rId1" Type="http://schemas.openxmlformats.org/officeDocument/2006/relationships/slideLayout" Target="../slideLayouts/slideLayout2.xml"/><Relationship Id="rId2" Type="http://schemas.openxmlformats.org/officeDocument/2006/relationships/image" Target="../media/image35.em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emf"/><Relationship Id="rId3" Type="http://schemas.openxmlformats.org/officeDocument/2006/relationships/image" Target="../media/image41.emf"/></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56110" y="3374840"/>
            <a:ext cx="4567817" cy="90786"/>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chemeClr val="accent3">
                  <a:lumMod val="50000"/>
                </a:schemeClr>
              </a:solidFill>
              <a:latin typeface="Helvetica"/>
              <a:cs typeface="Helvetica"/>
            </a:endParaRPr>
          </a:p>
        </p:txBody>
      </p:sp>
      <p:sp>
        <p:nvSpPr>
          <p:cNvPr id="6" name="Title 1"/>
          <p:cNvSpPr>
            <a:spLocks noGrp="1"/>
          </p:cNvSpPr>
          <p:nvPr>
            <p:ph type="ctrTitle"/>
          </p:nvPr>
        </p:nvSpPr>
        <p:spPr>
          <a:xfrm>
            <a:off x="0" y="1159678"/>
            <a:ext cx="9144000" cy="2381371"/>
          </a:xfrm>
        </p:spPr>
        <p:txBody>
          <a:bodyPr>
            <a:normAutofit/>
          </a:bodyPr>
          <a:lstStyle/>
          <a:p>
            <a:r>
              <a:rPr lang="en-US" sz="5400" dirty="0" smtClean="0">
                <a:solidFill>
                  <a:srgbClr val="77933C"/>
                </a:solidFill>
                <a:latin typeface="Rockwell"/>
                <a:cs typeface="Rockwell"/>
              </a:rPr>
              <a:t>Exploratory Data Analysis</a:t>
            </a:r>
            <a:br>
              <a:rPr lang="en-US" sz="5400" dirty="0" smtClean="0">
                <a:solidFill>
                  <a:srgbClr val="77933C"/>
                </a:solidFill>
                <a:latin typeface="Rockwell"/>
                <a:cs typeface="Rockwell"/>
              </a:rPr>
            </a:br>
            <a:r>
              <a:rPr lang="en-US" sz="5400" dirty="0" smtClean="0">
                <a:solidFill>
                  <a:srgbClr val="77933C"/>
                </a:solidFill>
                <a:latin typeface="Rockwell"/>
                <a:cs typeface="Rockwell"/>
              </a:rPr>
              <a:t>and Data Visualization</a:t>
            </a:r>
            <a:endParaRPr lang="en-US" sz="5400" dirty="0">
              <a:solidFill>
                <a:srgbClr val="77933C"/>
              </a:solidFill>
              <a:latin typeface="Rockwell"/>
              <a:cs typeface="Rockwell"/>
            </a:endParaRPr>
          </a:p>
        </p:txBody>
      </p:sp>
      <p:sp>
        <p:nvSpPr>
          <p:cNvPr id="7" name="Subtitle 2"/>
          <p:cNvSpPr>
            <a:spLocks noGrp="1"/>
          </p:cNvSpPr>
          <p:nvPr>
            <p:ph type="subTitle" idx="1"/>
          </p:nvPr>
        </p:nvSpPr>
        <p:spPr>
          <a:xfrm>
            <a:off x="0" y="3541050"/>
            <a:ext cx="9144000" cy="1619161"/>
          </a:xfrm>
        </p:spPr>
        <p:txBody>
          <a:bodyPr>
            <a:noAutofit/>
          </a:bodyPr>
          <a:lstStyle/>
          <a:p>
            <a:r>
              <a:rPr lang="en-US" sz="3600" b="1" dirty="0" smtClean="0">
                <a:solidFill>
                  <a:schemeClr val="tx1">
                    <a:lumMod val="50000"/>
                    <a:lumOff val="50000"/>
                  </a:schemeClr>
                </a:solidFill>
                <a:latin typeface="Rockwell"/>
                <a:cs typeface="Rockwell"/>
              </a:rPr>
              <a:t>MCB 293S:</a:t>
            </a:r>
          </a:p>
          <a:p>
            <a:r>
              <a:rPr lang="en-US" sz="2800" b="1" dirty="0" smtClean="0">
                <a:solidFill>
                  <a:schemeClr val="tx1">
                    <a:lumMod val="50000"/>
                    <a:lumOff val="50000"/>
                  </a:schemeClr>
                </a:solidFill>
                <a:latin typeface="Rockwell"/>
                <a:cs typeface="Rockwell"/>
              </a:rPr>
              <a:t>Foundations of Biostatistical Practice</a:t>
            </a:r>
          </a:p>
          <a:p>
            <a:r>
              <a:rPr lang="en-US" sz="2400" b="1" dirty="0" smtClean="0">
                <a:solidFill>
                  <a:schemeClr val="tx1">
                    <a:lumMod val="50000"/>
                    <a:lumOff val="50000"/>
                  </a:schemeClr>
                </a:solidFill>
                <a:latin typeface="Rockwell"/>
                <a:cs typeface="Rockwell"/>
              </a:rPr>
              <a:t>Week 1</a:t>
            </a:r>
          </a:p>
        </p:txBody>
      </p:sp>
      <p:sp>
        <p:nvSpPr>
          <p:cNvPr id="4" name="Rectangle 3"/>
          <p:cNvSpPr/>
          <p:nvPr/>
        </p:nvSpPr>
        <p:spPr>
          <a:xfrm>
            <a:off x="0" y="3319082"/>
            <a:ext cx="4567817" cy="90786"/>
          </a:xfrm>
          <a:prstGeom prst="rect">
            <a:avLst/>
          </a:prstGeom>
          <a:solidFill>
            <a:schemeClr val="accent3">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chemeClr val="accent3">
                  <a:lumMod val="50000"/>
                </a:schemeClr>
              </a:solidFill>
              <a:latin typeface="Helvetica"/>
              <a:cs typeface="Helvetica"/>
            </a:endParaRPr>
          </a:p>
        </p:txBody>
      </p:sp>
      <p:sp>
        <p:nvSpPr>
          <p:cNvPr id="2" name="TextBox 1"/>
          <p:cNvSpPr txBox="1"/>
          <p:nvPr/>
        </p:nvSpPr>
        <p:spPr>
          <a:xfrm>
            <a:off x="0" y="5384322"/>
            <a:ext cx="4567817" cy="1200328"/>
          </a:xfrm>
          <a:prstGeom prst="rect">
            <a:avLst/>
          </a:prstGeom>
          <a:noFill/>
        </p:spPr>
        <p:txBody>
          <a:bodyPr wrap="square" rtlCol="0">
            <a:spAutoFit/>
          </a:bodyPr>
          <a:lstStyle/>
          <a:p>
            <a:pPr algn="ctr"/>
            <a:r>
              <a:rPr lang="en-US" sz="2400" dirty="0">
                <a:solidFill>
                  <a:schemeClr val="bg1">
                    <a:lumMod val="65000"/>
                  </a:schemeClr>
                </a:solidFill>
                <a:latin typeface="Helvetica"/>
                <a:cs typeface="Helvetica"/>
              </a:rPr>
              <a:t>Kelly Street</a:t>
            </a:r>
          </a:p>
          <a:p>
            <a:pPr algn="ctr"/>
            <a:r>
              <a:rPr lang="en-US" sz="2400" dirty="0">
                <a:solidFill>
                  <a:schemeClr val="bg1">
                    <a:lumMod val="65000"/>
                  </a:schemeClr>
                </a:solidFill>
                <a:latin typeface="Helvetica"/>
                <a:cs typeface="Helvetica"/>
              </a:rPr>
              <a:t>PhD </a:t>
            </a:r>
            <a:r>
              <a:rPr lang="en-US" sz="2400" dirty="0" smtClean="0">
                <a:solidFill>
                  <a:schemeClr val="bg1">
                    <a:lumMod val="65000"/>
                  </a:schemeClr>
                </a:solidFill>
                <a:latin typeface="Helvetica"/>
                <a:cs typeface="Helvetica"/>
              </a:rPr>
              <a:t>Candidate</a:t>
            </a:r>
            <a:endParaRPr lang="en-US" sz="2400" dirty="0">
              <a:solidFill>
                <a:schemeClr val="bg1">
                  <a:lumMod val="65000"/>
                </a:schemeClr>
              </a:solidFill>
              <a:latin typeface="Helvetica"/>
              <a:cs typeface="Helvetica"/>
            </a:endParaRPr>
          </a:p>
          <a:p>
            <a:pPr algn="ctr"/>
            <a:r>
              <a:rPr lang="en-US" sz="2400" dirty="0" smtClean="0">
                <a:solidFill>
                  <a:schemeClr val="bg1">
                    <a:lumMod val="65000"/>
                  </a:schemeClr>
                </a:solidFill>
                <a:latin typeface="Helvetica"/>
                <a:cs typeface="Helvetica"/>
              </a:rPr>
              <a:t>Division of Biostatistics</a:t>
            </a:r>
            <a:endParaRPr lang="en-US" sz="2400" dirty="0">
              <a:solidFill>
                <a:schemeClr val="bg1">
                  <a:lumMod val="65000"/>
                </a:schemeClr>
              </a:solidFill>
              <a:latin typeface="Helvetica"/>
              <a:cs typeface="Helvetica"/>
            </a:endParaRPr>
          </a:p>
        </p:txBody>
      </p:sp>
      <p:sp>
        <p:nvSpPr>
          <p:cNvPr id="8" name="TextBox 7"/>
          <p:cNvSpPr txBox="1"/>
          <p:nvPr/>
        </p:nvSpPr>
        <p:spPr>
          <a:xfrm>
            <a:off x="4567817" y="5384322"/>
            <a:ext cx="4576183" cy="1200328"/>
          </a:xfrm>
          <a:prstGeom prst="rect">
            <a:avLst/>
          </a:prstGeom>
          <a:noFill/>
        </p:spPr>
        <p:txBody>
          <a:bodyPr wrap="square" rtlCol="0">
            <a:spAutoFit/>
          </a:bodyPr>
          <a:lstStyle/>
          <a:p>
            <a:pPr algn="ctr"/>
            <a:r>
              <a:rPr lang="en-US" sz="2400" dirty="0" smtClean="0">
                <a:solidFill>
                  <a:schemeClr val="bg1">
                    <a:lumMod val="65000"/>
                  </a:schemeClr>
                </a:solidFill>
                <a:latin typeface="Helvetica"/>
                <a:cs typeface="Helvetica"/>
              </a:rPr>
              <a:t>Dr. Sandrine </a:t>
            </a:r>
            <a:r>
              <a:rPr lang="en-US" sz="2400" dirty="0" err="1" smtClean="0">
                <a:solidFill>
                  <a:schemeClr val="bg1">
                    <a:lumMod val="65000"/>
                  </a:schemeClr>
                </a:solidFill>
                <a:latin typeface="Helvetica"/>
                <a:cs typeface="Helvetica"/>
              </a:rPr>
              <a:t>Dudoit</a:t>
            </a:r>
            <a:endParaRPr lang="en-US" sz="2400" dirty="0">
              <a:solidFill>
                <a:schemeClr val="bg1">
                  <a:lumMod val="65000"/>
                </a:schemeClr>
              </a:solidFill>
              <a:latin typeface="Helvetica"/>
              <a:cs typeface="Helvetica"/>
            </a:endParaRPr>
          </a:p>
          <a:p>
            <a:pPr algn="ctr"/>
            <a:r>
              <a:rPr lang="en-US" sz="2400" dirty="0" smtClean="0">
                <a:solidFill>
                  <a:schemeClr val="bg1">
                    <a:lumMod val="65000"/>
                  </a:schemeClr>
                </a:solidFill>
                <a:latin typeface="Helvetica"/>
                <a:cs typeface="Helvetica"/>
              </a:rPr>
              <a:t>Department of Statistics</a:t>
            </a:r>
            <a:endParaRPr lang="en-US" sz="2400" dirty="0">
              <a:solidFill>
                <a:schemeClr val="bg1">
                  <a:lumMod val="65000"/>
                </a:schemeClr>
              </a:solidFill>
              <a:latin typeface="Helvetica"/>
              <a:cs typeface="Helvetica"/>
            </a:endParaRPr>
          </a:p>
          <a:p>
            <a:pPr algn="ctr"/>
            <a:r>
              <a:rPr lang="en-US" sz="2400" dirty="0" smtClean="0">
                <a:solidFill>
                  <a:schemeClr val="bg1">
                    <a:lumMod val="65000"/>
                  </a:schemeClr>
                </a:solidFill>
                <a:latin typeface="Helvetica"/>
                <a:cs typeface="Helvetica"/>
              </a:rPr>
              <a:t>Division of Biostatistics</a:t>
            </a:r>
            <a:endParaRPr lang="en-US" sz="2400" dirty="0">
              <a:solidFill>
                <a:schemeClr val="bg1">
                  <a:lumMod val="65000"/>
                </a:schemeClr>
              </a:solidFill>
              <a:latin typeface="Helvetica"/>
              <a:cs typeface="Helvetica"/>
            </a:endParaRPr>
          </a:p>
        </p:txBody>
      </p:sp>
    </p:spTree>
    <p:extLst>
      <p:ext uri="{BB962C8B-B14F-4D97-AF65-F5344CB8AC3E}">
        <p14:creationId xmlns:p14="http://schemas.microsoft.com/office/powerpoint/2010/main" val="253588386"/>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92596" y="1"/>
            <a:ext cx="8955499" cy="767328"/>
          </a:xfrm>
        </p:spPr>
        <p:txBody>
          <a:bodyPr>
            <a:normAutofit/>
          </a:bodyPr>
          <a:lstStyle/>
          <a:p>
            <a:pPr algn="l"/>
            <a:r>
              <a:rPr lang="en-US" sz="3600" dirty="0" smtClean="0">
                <a:solidFill>
                  <a:schemeClr val="tx1">
                    <a:lumMod val="65000"/>
                    <a:lumOff val="35000"/>
                  </a:schemeClr>
                </a:solidFill>
                <a:latin typeface="Rockwell"/>
                <a:cs typeface="Rockwell"/>
              </a:rPr>
              <a:t>Example in R (mostly)</a:t>
            </a:r>
            <a:endParaRPr lang="en-US" sz="3600" dirty="0">
              <a:solidFill>
                <a:schemeClr val="tx1">
                  <a:lumMod val="65000"/>
                  <a:lumOff val="35000"/>
                </a:schemeClr>
              </a:solidFill>
              <a:latin typeface="Rockwell"/>
              <a:cs typeface="Rockwell"/>
            </a:endParaRPr>
          </a:p>
        </p:txBody>
      </p:sp>
      <p:sp>
        <p:nvSpPr>
          <p:cNvPr id="6" name="Rectangle 5"/>
          <p:cNvSpPr/>
          <p:nvPr/>
        </p:nvSpPr>
        <p:spPr>
          <a:xfrm>
            <a:off x="0" y="723606"/>
            <a:ext cx="4567817" cy="90786"/>
          </a:xfrm>
          <a:prstGeom prst="rect">
            <a:avLst/>
          </a:prstGeom>
          <a:solidFill>
            <a:schemeClr val="accent3">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chemeClr val="accent3">
                  <a:lumMod val="50000"/>
                </a:schemeClr>
              </a:solidFill>
              <a:latin typeface="Helvetica"/>
              <a:cs typeface="Helvetica"/>
            </a:endParaRPr>
          </a:p>
        </p:txBody>
      </p:sp>
      <p:sp>
        <p:nvSpPr>
          <p:cNvPr id="7" name="Rectangle 6"/>
          <p:cNvSpPr/>
          <p:nvPr/>
        </p:nvSpPr>
        <p:spPr>
          <a:xfrm>
            <a:off x="1" y="6318886"/>
            <a:ext cx="9143998" cy="539114"/>
          </a:xfrm>
          <a:prstGeom prst="rect">
            <a:avLst/>
          </a:prstGeom>
          <a:solidFill>
            <a:schemeClr val="accent3">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chemeClr val="accent3">
                  <a:lumMod val="50000"/>
                </a:schemeClr>
              </a:solidFill>
              <a:latin typeface="Helvetica"/>
              <a:cs typeface="Helvetica"/>
            </a:endParaRPr>
          </a:p>
        </p:txBody>
      </p:sp>
      <p:pic>
        <p:nvPicPr>
          <p:cNvPr id="3" name="Picture 2" descr="Screen Shot 2017-12-19 at 5.23.13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3277" y="812556"/>
            <a:ext cx="7589080" cy="5506329"/>
          </a:xfrm>
          <a:prstGeom prst="rect">
            <a:avLst/>
          </a:prstGeom>
        </p:spPr>
      </p:pic>
      <p:sp>
        <p:nvSpPr>
          <p:cNvPr id="9" name="TextBox 8"/>
          <p:cNvSpPr txBox="1"/>
          <p:nvPr/>
        </p:nvSpPr>
        <p:spPr>
          <a:xfrm>
            <a:off x="1" y="6435277"/>
            <a:ext cx="1014934" cy="307777"/>
          </a:xfrm>
          <a:prstGeom prst="rect">
            <a:avLst/>
          </a:prstGeom>
          <a:noFill/>
        </p:spPr>
        <p:txBody>
          <a:bodyPr wrap="none" rtlCol="0" anchor="ctr">
            <a:spAutoFit/>
          </a:bodyPr>
          <a:lstStyle/>
          <a:p>
            <a:r>
              <a:rPr lang="en-US" sz="1400" dirty="0" smtClean="0">
                <a:solidFill>
                  <a:schemeClr val="bg1">
                    <a:lumMod val="85000"/>
                  </a:schemeClr>
                </a:solidFill>
                <a:latin typeface="Rockwell"/>
                <a:cs typeface="Rockwell"/>
              </a:rPr>
              <a:t>MCB 293S</a:t>
            </a:r>
          </a:p>
        </p:txBody>
      </p:sp>
      <p:sp>
        <p:nvSpPr>
          <p:cNvPr id="10" name="Rectangle 9"/>
          <p:cNvSpPr/>
          <p:nvPr/>
        </p:nvSpPr>
        <p:spPr>
          <a:xfrm>
            <a:off x="3139571" y="6332355"/>
            <a:ext cx="1428245" cy="539114"/>
          </a:xfrm>
          <a:prstGeom prst="rect">
            <a:avLst/>
          </a:prstGeom>
          <a:solidFill>
            <a:schemeClr val="accent3">
              <a:lumMod val="60000"/>
              <a:lumOff val="40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rgbClr val="FFFFFF"/>
                </a:solidFill>
                <a:latin typeface="Rockwell"/>
                <a:cs typeface="Rockwell"/>
              </a:rPr>
              <a:t>Exploratory</a:t>
            </a:r>
          </a:p>
          <a:p>
            <a:pPr algn="ctr"/>
            <a:r>
              <a:rPr lang="en-US" sz="1400" dirty="0" smtClean="0">
                <a:solidFill>
                  <a:srgbClr val="FFFFFF"/>
                </a:solidFill>
                <a:latin typeface="Rockwell"/>
                <a:cs typeface="Rockwell"/>
              </a:rPr>
              <a:t>Data Analysis</a:t>
            </a:r>
            <a:endParaRPr lang="en-US" sz="1400" dirty="0">
              <a:solidFill>
                <a:srgbClr val="FFFFFF"/>
              </a:solidFill>
              <a:latin typeface="Rockwell"/>
              <a:cs typeface="Rockwell"/>
            </a:endParaRPr>
          </a:p>
        </p:txBody>
      </p:sp>
      <p:sp>
        <p:nvSpPr>
          <p:cNvPr id="11" name="Rectangle 10"/>
          <p:cNvSpPr/>
          <p:nvPr/>
        </p:nvSpPr>
        <p:spPr>
          <a:xfrm>
            <a:off x="4567817" y="6332355"/>
            <a:ext cx="1428245" cy="539114"/>
          </a:xfrm>
          <a:prstGeom prst="rect">
            <a:avLst/>
          </a:prstGeom>
          <a:solidFill>
            <a:schemeClr val="accent3">
              <a:lumMod val="5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rgbClr val="FFFFFF"/>
                </a:solidFill>
                <a:latin typeface="Rockwell"/>
                <a:cs typeface="Rockwell"/>
              </a:rPr>
              <a:t>Data Visualization</a:t>
            </a:r>
            <a:endParaRPr lang="en-US" sz="1400" dirty="0">
              <a:solidFill>
                <a:srgbClr val="FFFFFF"/>
              </a:solidFill>
              <a:latin typeface="Rockwell"/>
              <a:cs typeface="Rockwell"/>
            </a:endParaRPr>
          </a:p>
        </p:txBody>
      </p:sp>
      <p:sp>
        <p:nvSpPr>
          <p:cNvPr id="12" name="TextBox 11"/>
          <p:cNvSpPr txBox="1"/>
          <p:nvPr/>
        </p:nvSpPr>
        <p:spPr>
          <a:xfrm>
            <a:off x="8344983" y="6435277"/>
            <a:ext cx="799017" cy="307777"/>
          </a:xfrm>
          <a:prstGeom prst="rect">
            <a:avLst/>
          </a:prstGeom>
          <a:noFill/>
        </p:spPr>
        <p:txBody>
          <a:bodyPr wrap="none" rtlCol="0" anchor="ctr">
            <a:spAutoFit/>
          </a:bodyPr>
          <a:lstStyle/>
          <a:p>
            <a:pPr algn="r"/>
            <a:r>
              <a:rPr lang="en-US" sz="1400" dirty="0" smtClean="0">
                <a:solidFill>
                  <a:schemeClr val="bg1">
                    <a:lumMod val="85000"/>
                  </a:schemeClr>
                </a:solidFill>
                <a:latin typeface="Rockwell"/>
                <a:cs typeface="Rockwell"/>
              </a:rPr>
              <a:t>Week 1</a:t>
            </a:r>
          </a:p>
        </p:txBody>
      </p:sp>
    </p:spTree>
    <p:extLst>
      <p:ext uri="{BB962C8B-B14F-4D97-AF65-F5344CB8AC3E}">
        <p14:creationId xmlns:p14="http://schemas.microsoft.com/office/powerpoint/2010/main" val="292149858"/>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92596" y="1"/>
            <a:ext cx="8955499" cy="767328"/>
          </a:xfrm>
        </p:spPr>
        <p:txBody>
          <a:bodyPr>
            <a:normAutofit/>
          </a:bodyPr>
          <a:lstStyle/>
          <a:p>
            <a:pPr algn="l"/>
            <a:r>
              <a:rPr lang="en-US" sz="3600" dirty="0" smtClean="0">
                <a:solidFill>
                  <a:schemeClr val="tx1">
                    <a:lumMod val="65000"/>
                    <a:lumOff val="35000"/>
                  </a:schemeClr>
                </a:solidFill>
                <a:latin typeface="Rockwell"/>
                <a:cs typeface="Rockwell"/>
              </a:rPr>
              <a:t>Example in R (mostly)</a:t>
            </a:r>
            <a:endParaRPr lang="en-US" sz="3600" dirty="0">
              <a:solidFill>
                <a:schemeClr val="tx1">
                  <a:lumMod val="65000"/>
                  <a:lumOff val="35000"/>
                </a:schemeClr>
              </a:solidFill>
              <a:latin typeface="Rockwell"/>
              <a:cs typeface="Rockwell"/>
            </a:endParaRPr>
          </a:p>
        </p:txBody>
      </p:sp>
      <p:sp>
        <p:nvSpPr>
          <p:cNvPr id="6" name="Rectangle 5"/>
          <p:cNvSpPr/>
          <p:nvPr/>
        </p:nvSpPr>
        <p:spPr>
          <a:xfrm>
            <a:off x="0" y="723606"/>
            <a:ext cx="4567817" cy="90786"/>
          </a:xfrm>
          <a:prstGeom prst="rect">
            <a:avLst/>
          </a:prstGeom>
          <a:solidFill>
            <a:schemeClr val="accent3">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chemeClr val="accent3">
                  <a:lumMod val="50000"/>
                </a:schemeClr>
              </a:solidFill>
              <a:latin typeface="Helvetica"/>
              <a:cs typeface="Helvetica"/>
            </a:endParaRPr>
          </a:p>
        </p:txBody>
      </p:sp>
      <p:sp>
        <p:nvSpPr>
          <p:cNvPr id="7" name="Rectangle 6"/>
          <p:cNvSpPr/>
          <p:nvPr/>
        </p:nvSpPr>
        <p:spPr>
          <a:xfrm>
            <a:off x="1" y="6318886"/>
            <a:ext cx="9143998" cy="539114"/>
          </a:xfrm>
          <a:prstGeom prst="rect">
            <a:avLst/>
          </a:prstGeom>
          <a:solidFill>
            <a:schemeClr val="accent3">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chemeClr val="accent3">
                  <a:lumMod val="50000"/>
                </a:schemeClr>
              </a:solidFill>
              <a:latin typeface="Helvetica"/>
              <a:cs typeface="Helvetica"/>
            </a:endParaRPr>
          </a:p>
        </p:txBody>
      </p:sp>
      <p:pic>
        <p:nvPicPr>
          <p:cNvPr id="2" name="Picture 1" descr="Screen Shot 2017-12-19 at 5.27.38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596" y="814392"/>
            <a:ext cx="8928100" cy="5080000"/>
          </a:xfrm>
          <a:prstGeom prst="rect">
            <a:avLst/>
          </a:prstGeom>
        </p:spPr>
      </p:pic>
      <p:sp>
        <p:nvSpPr>
          <p:cNvPr id="5" name="TextBox 4"/>
          <p:cNvSpPr txBox="1"/>
          <p:nvPr/>
        </p:nvSpPr>
        <p:spPr>
          <a:xfrm>
            <a:off x="92596" y="5930763"/>
            <a:ext cx="8095110" cy="276999"/>
          </a:xfrm>
          <a:prstGeom prst="rect">
            <a:avLst/>
          </a:prstGeom>
          <a:noFill/>
        </p:spPr>
        <p:txBody>
          <a:bodyPr wrap="none" rtlCol="0">
            <a:spAutoFit/>
          </a:bodyPr>
          <a:lstStyle/>
          <a:p>
            <a:r>
              <a:rPr lang="en-US" sz="1200" dirty="0">
                <a:latin typeface="Cambria"/>
                <a:cs typeface="Cambria"/>
              </a:rPr>
              <a:t>By Mariana Ruiz </a:t>
            </a:r>
            <a:r>
              <a:rPr lang="en-US" sz="1200" dirty="0" err="1">
                <a:latin typeface="Cambria"/>
                <a:cs typeface="Cambria"/>
              </a:rPr>
              <a:t>LadyofHats</a:t>
            </a:r>
            <a:r>
              <a:rPr lang="en-US" sz="1200" dirty="0">
                <a:latin typeface="Cambria"/>
                <a:cs typeface="Cambria"/>
              </a:rPr>
              <a:t> - Own work, Public Domain, https://</a:t>
            </a:r>
            <a:r>
              <a:rPr lang="en-US" sz="1200" dirty="0" err="1">
                <a:latin typeface="Cambria"/>
                <a:cs typeface="Cambria"/>
              </a:rPr>
              <a:t>commons.wikimedia.org</a:t>
            </a:r>
            <a:r>
              <a:rPr lang="en-US" sz="1200" dirty="0">
                <a:latin typeface="Cambria"/>
                <a:cs typeface="Cambria"/>
              </a:rPr>
              <a:t>/w/</a:t>
            </a:r>
            <a:r>
              <a:rPr lang="en-US" sz="1200" dirty="0" err="1">
                <a:latin typeface="Cambria"/>
                <a:cs typeface="Cambria"/>
              </a:rPr>
              <a:t>index.php?curid</a:t>
            </a:r>
            <a:r>
              <a:rPr lang="en-US" sz="1200" dirty="0">
                <a:latin typeface="Cambria"/>
                <a:cs typeface="Cambria"/>
              </a:rPr>
              <a:t>=2273307</a:t>
            </a:r>
          </a:p>
        </p:txBody>
      </p:sp>
      <p:sp>
        <p:nvSpPr>
          <p:cNvPr id="9" name="TextBox 8"/>
          <p:cNvSpPr txBox="1"/>
          <p:nvPr/>
        </p:nvSpPr>
        <p:spPr>
          <a:xfrm>
            <a:off x="1" y="6435277"/>
            <a:ext cx="1014934" cy="307777"/>
          </a:xfrm>
          <a:prstGeom prst="rect">
            <a:avLst/>
          </a:prstGeom>
          <a:noFill/>
        </p:spPr>
        <p:txBody>
          <a:bodyPr wrap="none" rtlCol="0" anchor="ctr">
            <a:spAutoFit/>
          </a:bodyPr>
          <a:lstStyle/>
          <a:p>
            <a:r>
              <a:rPr lang="en-US" sz="1400" dirty="0" smtClean="0">
                <a:solidFill>
                  <a:schemeClr val="bg1">
                    <a:lumMod val="85000"/>
                  </a:schemeClr>
                </a:solidFill>
                <a:latin typeface="Rockwell"/>
                <a:cs typeface="Rockwell"/>
              </a:rPr>
              <a:t>MCB 293S</a:t>
            </a:r>
          </a:p>
        </p:txBody>
      </p:sp>
      <p:sp>
        <p:nvSpPr>
          <p:cNvPr id="10" name="Rectangle 9"/>
          <p:cNvSpPr/>
          <p:nvPr/>
        </p:nvSpPr>
        <p:spPr>
          <a:xfrm>
            <a:off x="3139571" y="6332355"/>
            <a:ext cx="1428245" cy="539114"/>
          </a:xfrm>
          <a:prstGeom prst="rect">
            <a:avLst/>
          </a:prstGeom>
          <a:solidFill>
            <a:schemeClr val="accent3">
              <a:lumMod val="60000"/>
              <a:lumOff val="40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rgbClr val="FFFFFF"/>
                </a:solidFill>
                <a:latin typeface="Rockwell"/>
                <a:cs typeface="Rockwell"/>
              </a:rPr>
              <a:t>Exploratory</a:t>
            </a:r>
          </a:p>
          <a:p>
            <a:pPr algn="ctr"/>
            <a:r>
              <a:rPr lang="en-US" sz="1400" dirty="0" smtClean="0">
                <a:solidFill>
                  <a:srgbClr val="FFFFFF"/>
                </a:solidFill>
                <a:latin typeface="Rockwell"/>
                <a:cs typeface="Rockwell"/>
              </a:rPr>
              <a:t>Data Analysis</a:t>
            </a:r>
            <a:endParaRPr lang="en-US" sz="1400" dirty="0">
              <a:solidFill>
                <a:srgbClr val="FFFFFF"/>
              </a:solidFill>
              <a:latin typeface="Rockwell"/>
              <a:cs typeface="Rockwell"/>
            </a:endParaRPr>
          </a:p>
        </p:txBody>
      </p:sp>
      <p:sp>
        <p:nvSpPr>
          <p:cNvPr id="11" name="Rectangle 10"/>
          <p:cNvSpPr/>
          <p:nvPr/>
        </p:nvSpPr>
        <p:spPr>
          <a:xfrm>
            <a:off x="4567817" y="6332355"/>
            <a:ext cx="1428245" cy="539114"/>
          </a:xfrm>
          <a:prstGeom prst="rect">
            <a:avLst/>
          </a:prstGeom>
          <a:solidFill>
            <a:schemeClr val="accent3">
              <a:lumMod val="5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rgbClr val="FFFFFF"/>
                </a:solidFill>
                <a:latin typeface="Rockwell"/>
                <a:cs typeface="Rockwell"/>
              </a:rPr>
              <a:t>Data Visualization</a:t>
            </a:r>
            <a:endParaRPr lang="en-US" sz="1400" dirty="0">
              <a:solidFill>
                <a:srgbClr val="FFFFFF"/>
              </a:solidFill>
              <a:latin typeface="Rockwell"/>
              <a:cs typeface="Rockwell"/>
            </a:endParaRPr>
          </a:p>
        </p:txBody>
      </p:sp>
      <p:sp>
        <p:nvSpPr>
          <p:cNvPr id="12" name="TextBox 11"/>
          <p:cNvSpPr txBox="1"/>
          <p:nvPr/>
        </p:nvSpPr>
        <p:spPr>
          <a:xfrm>
            <a:off x="8344983" y="6435277"/>
            <a:ext cx="799017" cy="307777"/>
          </a:xfrm>
          <a:prstGeom prst="rect">
            <a:avLst/>
          </a:prstGeom>
          <a:noFill/>
        </p:spPr>
        <p:txBody>
          <a:bodyPr wrap="none" rtlCol="0" anchor="ctr">
            <a:spAutoFit/>
          </a:bodyPr>
          <a:lstStyle/>
          <a:p>
            <a:pPr algn="r"/>
            <a:r>
              <a:rPr lang="en-US" sz="1400" dirty="0" smtClean="0">
                <a:solidFill>
                  <a:schemeClr val="bg1">
                    <a:lumMod val="85000"/>
                  </a:schemeClr>
                </a:solidFill>
                <a:latin typeface="Rockwell"/>
                <a:cs typeface="Rockwell"/>
              </a:rPr>
              <a:t>Week 1</a:t>
            </a:r>
          </a:p>
        </p:txBody>
      </p:sp>
    </p:spTree>
    <p:extLst>
      <p:ext uri="{BB962C8B-B14F-4D97-AF65-F5344CB8AC3E}">
        <p14:creationId xmlns:p14="http://schemas.microsoft.com/office/powerpoint/2010/main" val="1827208168"/>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92596" y="1"/>
            <a:ext cx="8955499" cy="767328"/>
          </a:xfrm>
        </p:spPr>
        <p:txBody>
          <a:bodyPr>
            <a:normAutofit/>
          </a:bodyPr>
          <a:lstStyle/>
          <a:p>
            <a:pPr algn="l"/>
            <a:r>
              <a:rPr lang="en-US" sz="3600" dirty="0" smtClean="0">
                <a:solidFill>
                  <a:schemeClr val="tx1">
                    <a:lumMod val="65000"/>
                    <a:lumOff val="35000"/>
                  </a:schemeClr>
                </a:solidFill>
                <a:latin typeface="Rockwell"/>
                <a:cs typeface="Rockwell"/>
              </a:rPr>
              <a:t>Example in R</a:t>
            </a:r>
            <a:endParaRPr lang="en-US" sz="3600" dirty="0">
              <a:solidFill>
                <a:schemeClr val="tx1">
                  <a:lumMod val="65000"/>
                  <a:lumOff val="35000"/>
                </a:schemeClr>
              </a:solidFill>
              <a:latin typeface="Rockwell"/>
              <a:cs typeface="Rockwell"/>
            </a:endParaRPr>
          </a:p>
        </p:txBody>
      </p:sp>
      <p:sp>
        <p:nvSpPr>
          <p:cNvPr id="6" name="Rectangle 5"/>
          <p:cNvSpPr/>
          <p:nvPr/>
        </p:nvSpPr>
        <p:spPr>
          <a:xfrm>
            <a:off x="0" y="723606"/>
            <a:ext cx="4567817" cy="90786"/>
          </a:xfrm>
          <a:prstGeom prst="rect">
            <a:avLst/>
          </a:prstGeom>
          <a:solidFill>
            <a:schemeClr val="accent3">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chemeClr val="accent3">
                  <a:lumMod val="50000"/>
                </a:schemeClr>
              </a:solidFill>
              <a:latin typeface="Helvetica"/>
              <a:cs typeface="Helvetica"/>
            </a:endParaRPr>
          </a:p>
        </p:txBody>
      </p:sp>
      <p:sp>
        <p:nvSpPr>
          <p:cNvPr id="7" name="Rectangle 6"/>
          <p:cNvSpPr/>
          <p:nvPr/>
        </p:nvSpPr>
        <p:spPr>
          <a:xfrm>
            <a:off x="1" y="6318886"/>
            <a:ext cx="9143998" cy="539114"/>
          </a:xfrm>
          <a:prstGeom prst="rect">
            <a:avLst/>
          </a:prstGeom>
          <a:solidFill>
            <a:schemeClr val="accent3">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chemeClr val="accent3">
                  <a:lumMod val="50000"/>
                </a:schemeClr>
              </a:solidFill>
              <a:latin typeface="Helvetica"/>
              <a:cs typeface="Helvetica"/>
            </a:endParaRPr>
          </a:p>
        </p:txBody>
      </p:sp>
      <p:sp>
        <p:nvSpPr>
          <p:cNvPr id="8" name="TextBox 7"/>
          <p:cNvSpPr txBox="1"/>
          <p:nvPr/>
        </p:nvSpPr>
        <p:spPr>
          <a:xfrm>
            <a:off x="674582" y="1613501"/>
            <a:ext cx="7404591" cy="1815882"/>
          </a:xfrm>
          <a:prstGeom prst="rect">
            <a:avLst/>
          </a:prstGeom>
          <a:solidFill>
            <a:schemeClr val="tx2">
              <a:lumMod val="50000"/>
            </a:schemeClr>
          </a:solidFill>
        </p:spPr>
        <p:txBody>
          <a:bodyPr wrap="none" rtlCol="0">
            <a:spAutoFit/>
          </a:bodyPr>
          <a:lstStyle/>
          <a:p>
            <a:r>
              <a:rPr lang="mr-IN" sz="1600" dirty="0" smtClean="0">
                <a:solidFill>
                  <a:schemeClr val="bg1"/>
                </a:solidFill>
                <a:latin typeface="Consolas"/>
                <a:cs typeface="Consolas"/>
              </a:rPr>
              <a:t> </a:t>
            </a:r>
            <a:r>
              <a:rPr lang="en-US" sz="1600" dirty="0" smtClean="0">
                <a:solidFill>
                  <a:schemeClr val="bg1"/>
                </a:solidFill>
                <a:latin typeface="Consolas"/>
                <a:cs typeface="Consolas"/>
              </a:rPr>
              <a:t>   </a:t>
            </a:r>
            <a:r>
              <a:rPr lang="mr-IN" sz="1600" dirty="0" smtClean="0">
                <a:solidFill>
                  <a:schemeClr val="bg1"/>
                </a:solidFill>
                <a:latin typeface="Consolas"/>
                <a:cs typeface="Consolas"/>
              </a:rPr>
              <a:t>Sepal.Length Sepal.Width Petal.Length Petal.Width    Species</a:t>
            </a:r>
          </a:p>
          <a:p>
            <a:r>
              <a:rPr lang="mr-IN" sz="1600" dirty="0" smtClean="0">
                <a:solidFill>
                  <a:schemeClr val="bg1"/>
                </a:solidFill>
                <a:latin typeface="Consolas"/>
                <a:cs typeface="Consolas"/>
              </a:rPr>
              <a:t>1            5.1         3.5          1.4         0.2     setosa</a:t>
            </a:r>
          </a:p>
          <a:p>
            <a:r>
              <a:rPr lang="mr-IN" sz="1600" dirty="0" smtClean="0">
                <a:solidFill>
                  <a:schemeClr val="bg1"/>
                </a:solidFill>
                <a:latin typeface="Consolas"/>
                <a:cs typeface="Consolas"/>
              </a:rPr>
              <a:t>2            4.9         3.0          1.4         0.2     setosa</a:t>
            </a:r>
          </a:p>
          <a:p>
            <a:r>
              <a:rPr lang="mr-IN" sz="1600" dirty="0" smtClean="0">
                <a:solidFill>
                  <a:schemeClr val="bg1"/>
                </a:solidFill>
                <a:latin typeface="Consolas"/>
                <a:cs typeface="Consolas"/>
              </a:rPr>
              <a:t>3            4.7         3.2          1.3         0.2     setosa</a:t>
            </a:r>
          </a:p>
          <a:p>
            <a:r>
              <a:rPr lang="mr-IN" sz="1600" dirty="0" smtClean="0">
                <a:solidFill>
                  <a:schemeClr val="bg1"/>
                </a:solidFill>
                <a:latin typeface="Consolas"/>
                <a:cs typeface="Consolas"/>
              </a:rPr>
              <a:t>4            4.6         3.1          1.5         0.2     setosa</a:t>
            </a:r>
          </a:p>
          <a:p>
            <a:r>
              <a:rPr lang="mr-IN" sz="1600" dirty="0" smtClean="0">
                <a:solidFill>
                  <a:schemeClr val="bg1"/>
                </a:solidFill>
                <a:latin typeface="Consolas"/>
                <a:cs typeface="Consolas"/>
              </a:rPr>
              <a:t>5            5.0         3.6          1.4         0.2     setosa</a:t>
            </a:r>
          </a:p>
          <a:p>
            <a:r>
              <a:rPr lang="mr-IN" sz="1600" dirty="0" smtClean="0">
                <a:solidFill>
                  <a:schemeClr val="bg1"/>
                </a:solidFill>
                <a:latin typeface="Consolas"/>
                <a:cs typeface="Consolas"/>
              </a:rPr>
              <a:t>6            5.4         3.9          1.7         0.4     setosa</a:t>
            </a:r>
          </a:p>
        </p:txBody>
      </p:sp>
      <p:sp>
        <p:nvSpPr>
          <p:cNvPr id="9" name="TextBox 8"/>
          <p:cNvSpPr txBox="1"/>
          <p:nvPr/>
        </p:nvSpPr>
        <p:spPr>
          <a:xfrm>
            <a:off x="674581" y="1191572"/>
            <a:ext cx="7404591" cy="338554"/>
          </a:xfrm>
          <a:prstGeom prst="rect">
            <a:avLst/>
          </a:prstGeom>
          <a:solidFill>
            <a:schemeClr val="tx2">
              <a:lumMod val="50000"/>
            </a:schemeClr>
          </a:solidFill>
        </p:spPr>
        <p:txBody>
          <a:bodyPr wrap="square" rtlCol="0">
            <a:spAutoFit/>
          </a:bodyPr>
          <a:lstStyle/>
          <a:p>
            <a:r>
              <a:rPr lang="en-US" sz="1600" dirty="0" smtClean="0">
                <a:solidFill>
                  <a:schemeClr val="accent6"/>
                </a:solidFill>
                <a:latin typeface="Consolas"/>
                <a:cs typeface="Consolas"/>
              </a:rPr>
              <a:t>&gt; head(iris)</a:t>
            </a:r>
            <a:endParaRPr lang="mr-IN" sz="1600" dirty="0" smtClean="0">
              <a:solidFill>
                <a:schemeClr val="accent6"/>
              </a:solidFill>
              <a:latin typeface="Consolas"/>
              <a:cs typeface="Consolas"/>
            </a:endParaRPr>
          </a:p>
        </p:txBody>
      </p:sp>
      <p:sp>
        <p:nvSpPr>
          <p:cNvPr id="10" name="TextBox 9"/>
          <p:cNvSpPr txBox="1"/>
          <p:nvPr/>
        </p:nvSpPr>
        <p:spPr>
          <a:xfrm>
            <a:off x="674583" y="4386105"/>
            <a:ext cx="7404590" cy="338554"/>
          </a:xfrm>
          <a:prstGeom prst="rect">
            <a:avLst/>
          </a:prstGeom>
          <a:solidFill>
            <a:schemeClr val="tx2">
              <a:lumMod val="50000"/>
            </a:schemeClr>
          </a:solidFill>
        </p:spPr>
        <p:txBody>
          <a:bodyPr wrap="square" rtlCol="0">
            <a:spAutoFit/>
          </a:bodyPr>
          <a:lstStyle/>
          <a:p>
            <a:r>
              <a:rPr lang="en-US" sz="1600" dirty="0">
                <a:solidFill>
                  <a:schemeClr val="bg1"/>
                </a:solidFill>
                <a:latin typeface="Consolas"/>
                <a:cs typeface="Consolas"/>
              </a:rPr>
              <a:t>[1] "</a:t>
            </a:r>
            <a:r>
              <a:rPr lang="en-US" sz="1600" dirty="0" err="1">
                <a:solidFill>
                  <a:schemeClr val="bg1"/>
                </a:solidFill>
                <a:latin typeface="Consolas"/>
                <a:cs typeface="Consolas"/>
              </a:rPr>
              <a:t>data.frame</a:t>
            </a:r>
            <a:r>
              <a:rPr lang="en-US" sz="1600" dirty="0">
                <a:solidFill>
                  <a:schemeClr val="bg1"/>
                </a:solidFill>
                <a:latin typeface="Consolas"/>
                <a:cs typeface="Consolas"/>
              </a:rPr>
              <a:t>"</a:t>
            </a:r>
            <a:endParaRPr lang="mr-IN" sz="1600" dirty="0" smtClean="0">
              <a:solidFill>
                <a:schemeClr val="bg1"/>
              </a:solidFill>
              <a:latin typeface="Consolas"/>
              <a:cs typeface="Consolas"/>
            </a:endParaRPr>
          </a:p>
        </p:txBody>
      </p:sp>
      <p:sp>
        <p:nvSpPr>
          <p:cNvPr id="11" name="TextBox 10"/>
          <p:cNvSpPr txBox="1"/>
          <p:nvPr/>
        </p:nvSpPr>
        <p:spPr>
          <a:xfrm>
            <a:off x="674582" y="3964176"/>
            <a:ext cx="7404591" cy="338554"/>
          </a:xfrm>
          <a:prstGeom prst="rect">
            <a:avLst/>
          </a:prstGeom>
          <a:solidFill>
            <a:schemeClr val="tx2">
              <a:lumMod val="50000"/>
            </a:schemeClr>
          </a:solidFill>
        </p:spPr>
        <p:txBody>
          <a:bodyPr wrap="square" rtlCol="0">
            <a:spAutoFit/>
          </a:bodyPr>
          <a:lstStyle/>
          <a:p>
            <a:r>
              <a:rPr lang="en-US" sz="1600" dirty="0" smtClean="0">
                <a:solidFill>
                  <a:schemeClr val="accent6"/>
                </a:solidFill>
                <a:latin typeface="Consolas"/>
                <a:cs typeface="Consolas"/>
              </a:rPr>
              <a:t>&gt; class(iris)</a:t>
            </a:r>
            <a:endParaRPr lang="mr-IN" sz="1600" dirty="0" smtClean="0">
              <a:solidFill>
                <a:schemeClr val="accent6"/>
              </a:solidFill>
              <a:latin typeface="Consolas"/>
              <a:cs typeface="Consolas"/>
            </a:endParaRPr>
          </a:p>
        </p:txBody>
      </p:sp>
      <p:sp>
        <p:nvSpPr>
          <p:cNvPr id="12" name="Content Placeholder 2"/>
          <p:cNvSpPr txBox="1">
            <a:spLocks/>
          </p:cNvSpPr>
          <p:nvPr/>
        </p:nvSpPr>
        <p:spPr>
          <a:xfrm>
            <a:off x="348105" y="4911552"/>
            <a:ext cx="8439423" cy="728148"/>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2800" dirty="0" smtClean="0">
                <a:solidFill>
                  <a:schemeClr val="tx1">
                    <a:lumMod val="65000"/>
                    <a:lumOff val="35000"/>
                  </a:schemeClr>
                </a:solidFill>
                <a:latin typeface="Helvetica"/>
                <a:cs typeface="Helvetica"/>
              </a:rPr>
              <a:t>This is a very common way to store data in R.</a:t>
            </a:r>
            <a:endParaRPr lang="en-US" sz="2400" dirty="0" smtClean="0">
              <a:solidFill>
                <a:schemeClr val="tx1">
                  <a:lumMod val="65000"/>
                  <a:lumOff val="35000"/>
                </a:schemeClr>
              </a:solidFill>
              <a:latin typeface="Helvetica"/>
              <a:cs typeface="Helvetica"/>
            </a:endParaRPr>
          </a:p>
        </p:txBody>
      </p:sp>
      <p:sp>
        <p:nvSpPr>
          <p:cNvPr id="14" name="TextBox 13"/>
          <p:cNvSpPr txBox="1"/>
          <p:nvPr/>
        </p:nvSpPr>
        <p:spPr>
          <a:xfrm>
            <a:off x="1" y="6435277"/>
            <a:ext cx="1014934" cy="307777"/>
          </a:xfrm>
          <a:prstGeom prst="rect">
            <a:avLst/>
          </a:prstGeom>
          <a:noFill/>
        </p:spPr>
        <p:txBody>
          <a:bodyPr wrap="none" rtlCol="0" anchor="ctr">
            <a:spAutoFit/>
          </a:bodyPr>
          <a:lstStyle/>
          <a:p>
            <a:r>
              <a:rPr lang="en-US" sz="1400" dirty="0" smtClean="0">
                <a:solidFill>
                  <a:schemeClr val="bg1">
                    <a:lumMod val="85000"/>
                  </a:schemeClr>
                </a:solidFill>
                <a:latin typeface="Rockwell"/>
                <a:cs typeface="Rockwell"/>
              </a:rPr>
              <a:t>MCB 293S</a:t>
            </a:r>
          </a:p>
        </p:txBody>
      </p:sp>
      <p:sp>
        <p:nvSpPr>
          <p:cNvPr id="15" name="Rectangle 14"/>
          <p:cNvSpPr/>
          <p:nvPr/>
        </p:nvSpPr>
        <p:spPr>
          <a:xfrm>
            <a:off x="3139571" y="6332355"/>
            <a:ext cx="1428245" cy="539114"/>
          </a:xfrm>
          <a:prstGeom prst="rect">
            <a:avLst/>
          </a:prstGeom>
          <a:solidFill>
            <a:schemeClr val="accent3">
              <a:lumMod val="60000"/>
              <a:lumOff val="40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rgbClr val="FFFFFF"/>
                </a:solidFill>
                <a:latin typeface="Rockwell"/>
                <a:cs typeface="Rockwell"/>
              </a:rPr>
              <a:t>Exploratory</a:t>
            </a:r>
          </a:p>
          <a:p>
            <a:pPr algn="ctr"/>
            <a:r>
              <a:rPr lang="en-US" sz="1400" dirty="0" smtClean="0">
                <a:solidFill>
                  <a:srgbClr val="FFFFFF"/>
                </a:solidFill>
                <a:latin typeface="Rockwell"/>
                <a:cs typeface="Rockwell"/>
              </a:rPr>
              <a:t>Data Analysis</a:t>
            </a:r>
            <a:endParaRPr lang="en-US" sz="1400" dirty="0">
              <a:solidFill>
                <a:srgbClr val="FFFFFF"/>
              </a:solidFill>
              <a:latin typeface="Rockwell"/>
              <a:cs typeface="Rockwell"/>
            </a:endParaRPr>
          </a:p>
        </p:txBody>
      </p:sp>
      <p:sp>
        <p:nvSpPr>
          <p:cNvPr id="16" name="Rectangle 15"/>
          <p:cNvSpPr/>
          <p:nvPr/>
        </p:nvSpPr>
        <p:spPr>
          <a:xfrm>
            <a:off x="4567817" y="6332355"/>
            <a:ext cx="1428245" cy="539114"/>
          </a:xfrm>
          <a:prstGeom prst="rect">
            <a:avLst/>
          </a:prstGeom>
          <a:solidFill>
            <a:schemeClr val="accent3">
              <a:lumMod val="5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rgbClr val="FFFFFF"/>
                </a:solidFill>
                <a:latin typeface="Rockwell"/>
                <a:cs typeface="Rockwell"/>
              </a:rPr>
              <a:t>Data Visualization</a:t>
            </a:r>
            <a:endParaRPr lang="en-US" sz="1400" dirty="0">
              <a:solidFill>
                <a:srgbClr val="FFFFFF"/>
              </a:solidFill>
              <a:latin typeface="Rockwell"/>
              <a:cs typeface="Rockwell"/>
            </a:endParaRPr>
          </a:p>
        </p:txBody>
      </p:sp>
      <p:sp>
        <p:nvSpPr>
          <p:cNvPr id="17" name="TextBox 16"/>
          <p:cNvSpPr txBox="1"/>
          <p:nvPr/>
        </p:nvSpPr>
        <p:spPr>
          <a:xfrm>
            <a:off x="8344983" y="6435277"/>
            <a:ext cx="799017" cy="307777"/>
          </a:xfrm>
          <a:prstGeom prst="rect">
            <a:avLst/>
          </a:prstGeom>
          <a:noFill/>
        </p:spPr>
        <p:txBody>
          <a:bodyPr wrap="none" rtlCol="0" anchor="ctr">
            <a:spAutoFit/>
          </a:bodyPr>
          <a:lstStyle/>
          <a:p>
            <a:pPr algn="r"/>
            <a:r>
              <a:rPr lang="en-US" sz="1400" dirty="0" smtClean="0">
                <a:solidFill>
                  <a:schemeClr val="bg1">
                    <a:lumMod val="85000"/>
                  </a:schemeClr>
                </a:solidFill>
                <a:latin typeface="Rockwell"/>
                <a:cs typeface="Rockwell"/>
              </a:rPr>
              <a:t>Week 1</a:t>
            </a:r>
          </a:p>
        </p:txBody>
      </p:sp>
    </p:spTree>
    <p:extLst>
      <p:ext uri="{BB962C8B-B14F-4D97-AF65-F5344CB8AC3E}">
        <p14:creationId xmlns:p14="http://schemas.microsoft.com/office/powerpoint/2010/main" val="292149858"/>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92596" y="1"/>
            <a:ext cx="8955499" cy="767328"/>
          </a:xfrm>
        </p:spPr>
        <p:txBody>
          <a:bodyPr>
            <a:normAutofit/>
          </a:bodyPr>
          <a:lstStyle/>
          <a:p>
            <a:pPr algn="l"/>
            <a:r>
              <a:rPr lang="en-US" sz="3600" dirty="0" smtClean="0">
                <a:solidFill>
                  <a:schemeClr val="tx1">
                    <a:lumMod val="65000"/>
                    <a:lumOff val="35000"/>
                  </a:schemeClr>
                </a:solidFill>
                <a:latin typeface="Rockwell"/>
                <a:cs typeface="Rockwell"/>
              </a:rPr>
              <a:t>Example in R</a:t>
            </a:r>
            <a:endParaRPr lang="en-US" sz="3600" dirty="0">
              <a:solidFill>
                <a:schemeClr val="tx1">
                  <a:lumMod val="65000"/>
                  <a:lumOff val="35000"/>
                </a:schemeClr>
              </a:solidFill>
              <a:latin typeface="Rockwell"/>
              <a:cs typeface="Rockwell"/>
            </a:endParaRPr>
          </a:p>
        </p:txBody>
      </p:sp>
      <p:sp>
        <p:nvSpPr>
          <p:cNvPr id="6" name="Rectangle 5"/>
          <p:cNvSpPr/>
          <p:nvPr/>
        </p:nvSpPr>
        <p:spPr>
          <a:xfrm>
            <a:off x="0" y="723606"/>
            <a:ext cx="4567817" cy="90786"/>
          </a:xfrm>
          <a:prstGeom prst="rect">
            <a:avLst/>
          </a:prstGeom>
          <a:solidFill>
            <a:schemeClr val="accent3">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chemeClr val="accent3">
                  <a:lumMod val="50000"/>
                </a:schemeClr>
              </a:solidFill>
              <a:latin typeface="Helvetica"/>
              <a:cs typeface="Helvetica"/>
            </a:endParaRPr>
          </a:p>
        </p:txBody>
      </p:sp>
      <p:sp>
        <p:nvSpPr>
          <p:cNvPr id="7" name="Rectangle 6"/>
          <p:cNvSpPr/>
          <p:nvPr/>
        </p:nvSpPr>
        <p:spPr>
          <a:xfrm>
            <a:off x="1" y="6318886"/>
            <a:ext cx="9143998" cy="539114"/>
          </a:xfrm>
          <a:prstGeom prst="rect">
            <a:avLst/>
          </a:prstGeom>
          <a:solidFill>
            <a:schemeClr val="accent3">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chemeClr val="accent3">
                  <a:lumMod val="50000"/>
                </a:schemeClr>
              </a:solidFill>
              <a:latin typeface="Helvetica"/>
              <a:cs typeface="Helvetica"/>
            </a:endParaRPr>
          </a:p>
        </p:txBody>
      </p:sp>
      <p:sp>
        <p:nvSpPr>
          <p:cNvPr id="8" name="TextBox 7"/>
          <p:cNvSpPr txBox="1"/>
          <p:nvPr/>
        </p:nvSpPr>
        <p:spPr>
          <a:xfrm>
            <a:off x="674582" y="2896829"/>
            <a:ext cx="7404590" cy="338554"/>
          </a:xfrm>
          <a:prstGeom prst="rect">
            <a:avLst/>
          </a:prstGeom>
          <a:solidFill>
            <a:schemeClr val="tx2">
              <a:lumMod val="50000"/>
            </a:schemeClr>
          </a:solidFill>
        </p:spPr>
        <p:txBody>
          <a:bodyPr wrap="square" rtlCol="0">
            <a:spAutoFit/>
          </a:bodyPr>
          <a:lstStyle/>
          <a:p>
            <a:r>
              <a:rPr lang="en-US" sz="1600" dirty="0" smtClean="0">
                <a:solidFill>
                  <a:schemeClr val="bg1"/>
                </a:solidFill>
                <a:latin typeface="Consolas"/>
                <a:cs typeface="Consolas"/>
              </a:rPr>
              <a:t>[1] 150</a:t>
            </a:r>
            <a:endParaRPr lang="mr-IN" sz="1600" dirty="0" smtClean="0">
              <a:solidFill>
                <a:schemeClr val="bg1"/>
              </a:solidFill>
              <a:latin typeface="Consolas"/>
              <a:cs typeface="Consolas"/>
            </a:endParaRPr>
          </a:p>
        </p:txBody>
      </p:sp>
      <p:sp>
        <p:nvSpPr>
          <p:cNvPr id="9" name="TextBox 8"/>
          <p:cNvSpPr txBox="1"/>
          <p:nvPr/>
        </p:nvSpPr>
        <p:spPr>
          <a:xfrm>
            <a:off x="674581" y="2474900"/>
            <a:ext cx="7404591" cy="338554"/>
          </a:xfrm>
          <a:prstGeom prst="rect">
            <a:avLst/>
          </a:prstGeom>
          <a:solidFill>
            <a:schemeClr val="tx2">
              <a:lumMod val="50000"/>
            </a:schemeClr>
          </a:solidFill>
        </p:spPr>
        <p:txBody>
          <a:bodyPr wrap="square" rtlCol="0">
            <a:spAutoFit/>
          </a:bodyPr>
          <a:lstStyle/>
          <a:p>
            <a:r>
              <a:rPr lang="en-US" sz="1600" dirty="0" smtClean="0">
                <a:solidFill>
                  <a:schemeClr val="accent6"/>
                </a:solidFill>
                <a:latin typeface="Consolas"/>
                <a:cs typeface="Consolas"/>
              </a:rPr>
              <a:t>&gt; </a:t>
            </a:r>
            <a:r>
              <a:rPr lang="en-US" sz="1600" dirty="0" err="1" smtClean="0">
                <a:solidFill>
                  <a:schemeClr val="accent6"/>
                </a:solidFill>
                <a:latin typeface="Consolas"/>
                <a:cs typeface="Consolas"/>
              </a:rPr>
              <a:t>nrow</a:t>
            </a:r>
            <a:r>
              <a:rPr lang="en-US" sz="1600" dirty="0" smtClean="0">
                <a:solidFill>
                  <a:schemeClr val="accent6"/>
                </a:solidFill>
                <a:latin typeface="Consolas"/>
                <a:cs typeface="Consolas"/>
              </a:rPr>
              <a:t>(iris)</a:t>
            </a:r>
            <a:endParaRPr lang="mr-IN" sz="1600" dirty="0" smtClean="0">
              <a:solidFill>
                <a:schemeClr val="accent6"/>
              </a:solidFill>
              <a:latin typeface="Consolas"/>
              <a:cs typeface="Consolas"/>
            </a:endParaRPr>
          </a:p>
        </p:txBody>
      </p:sp>
      <p:sp>
        <p:nvSpPr>
          <p:cNvPr id="10" name="Content Placeholder 2"/>
          <p:cNvSpPr>
            <a:spLocks noGrp="1"/>
          </p:cNvSpPr>
          <p:nvPr>
            <p:ph idx="1"/>
          </p:nvPr>
        </p:nvSpPr>
        <p:spPr>
          <a:xfrm>
            <a:off x="351374" y="1376946"/>
            <a:ext cx="8439423" cy="4941939"/>
          </a:xfrm>
        </p:spPr>
        <p:txBody>
          <a:bodyPr>
            <a:normAutofit/>
          </a:bodyPr>
          <a:lstStyle/>
          <a:p>
            <a:pPr marL="0" indent="0">
              <a:buNone/>
            </a:pPr>
            <a:r>
              <a:rPr lang="en-US" sz="2800" dirty="0" smtClean="0">
                <a:solidFill>
                  <a:schemeClr val="tx1">
                    <a:lumMod val="65000"/>
                    <a:lumOff val="35000"/>
                  </a:schemeClr>
                </a:solidFill>
                <a:latin typeface="Helvetica"/>
                <a:cs typeface="Helvetica"/>
              </a:rPr>
              <a:t>How many flowers do we have?</a:t>
            </a:r>
            <a:endParaRPr lang="en-US" sz="2400" dirty="0" smtClean="0">
              <a:solidFill>
                <a:schemeClr val="tx1">
                  <a:lumMod val="65000"/>
                  <a:lumOff val="35000"/>
                </a:schemeClr>
              </a:solidFill>
              <a:latin typeface="Helvetica"/>
              <a:cs typeface="Helvetica"/>
            </a:endParaRPr>
          </a:p>
        </p:txBody>
      </p:sp>
      <p:sp>
        <p:nvSpPr>
          <p:cNvPr id="12" name="TextBox 11"/>
          <p:cNvSpPr txBox="1"/>
          <p:nvPr/>
        </p:nvSpPr>
        <p:spPr>
          <a:xfrm>
            <a:off x="1" y="6435277"/>
            <a:ext cx="1014934" cy="307777"/>
          </a:xfrm>
          <a:prstGeom prst="rect">
            <a:avLst/>
          </a:prstGeom>
          <a:noFill/>
        </p:spPr>
        <p:txBody>
          <a:bodyPr wrap="none" rtlCol="0" anchor="ctr">
            <a:spAutoFit/>
          </a:bodyPr>
          <a:lstStyle/>
          <a:p>
            <a:r>
              <a:rPr lang="en-US" sz="1400" dirty="0" smtClean="0">
                <a:solidFill>
                  <a:schemeClr val="bg1">
                    <a:lumMod val="85000"/>
                  </a:schemeClr>
                </a:solidFill>
                <a:latin typeface="Rockwell"/>
                <a:cs typeface="Rockwell"/>
              </a:rPr>
              <a:t>MCB 293S</a:t>
            </a:r>
          </a:p>
        </p:txBody>
      </p:sp>
      <p:sp>
        <p:nvSpPr>
          <p:cNvPr id="13" name="Rectangle 12"/>
          <p:cNvSpPr/>
          <p:nvPr/>
        </p:nvSpPr>
        <p:spPr>
          <a:xfrm>
            <a:off x="3139571" y="6332355"/>
            <a:ext cx="1428245" cy="539114"/>
          </a:xfrm>
          <a:prstGeom prst="rect">
            <a:avLst/>
          </a:prstGeom>
          <a:solidFill>
            <a:schemeClr val="accent3">
              <a:lumMod val="60000"/>
              <a:lumOff val="40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rgbClr val="FFFFFF"/>
                </a:solidFill>
                <a:latin typeface="Rockwell"/>
                <a:cs typeface="Rockwell"/>
              </a:rPr>
              <a:t>Exploratory</a:t>
            </a:r>
          </a:p>
          <a:p>
            <a:pPr algn="ctr"/>
            <a:r>
              <a:rPr lang="en-US" sz="1400" dirty="0" smtClean="0">
                <a:solidFill>
                  <a:srgbClr val="FFFFFF"/>
                </a:solidFill>
                <a:latin typeface="Rockwell"/>
                <a:cs typeface="Rockwell"/>
              </a:rPr>
              <a:t>Data Analysis</a:t>
            </a:r>
            <a:endParaRPr lang="en-US" sz="1400" dirty="0">
              <a:solidFill>
                <a:srgbClr val="FFFFFF"/>
              </a:solidFill>
              <a:latin typeface="Rockwell"/>
              <a:cs typeface="Rockwell"/>
            </a:endParaRPr>
          </a:p>
        </p:txBody>
      </p:sp>
      <p:sp>
        <p:nvSpPr>
          <p:cNvPr id="14" name="Rectangle 13"/>
          <p:cNvSpPr/>
          <p:nvPr/>
        </p:nvSpPr>
        <p:spPr>
          <a:xfrm>
            <a:off x="4567817" y="6332355"/>
            <a:ext cx="1428245" cy="539114"/>
          </a:xfrm>
          <a:prstGeom prst="rect">
            <a:avLst/>
          </a:prstGeom>
          <a:solidFill>
            <a:schemeClr val="accent3">
              <a:lumMod val="5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rgbClr val="FFFFFF"/>
                </a:solidFill>
                <a:latin typeface="Rockwell"/>
                <a:cs typeface="Rockwell"/>
              </a:rPr>
              <a:t>Data Visualization</a:t>
            </a:r>
            <a:endParaRPr lang="en-US" sz="1400" dirty="0">
              <a:solidFill>
                <a:srgbClr val="FFFFFF"/>
              </a:solidFill>
              <a:latin typeface="Rockwell"/>
              <a:cs typeface="Rockwell"/>
            </a:endParaRPr>
          </a:p>
        </p:txBody>
      </p:sp>
      <p:sp>
        <p:nvSpPr>
          <p:cNvPr id="15" name="TextBox 14"/>
          <p:cNvSpPr txBox="1"/>
          <p:nvPr/>
        </p:nvSpPr>
        <p:spPr>
          <a:xfrm>
            <a:off x="8344983" y="6435277"/>
            <a:ext cx="799017" cy="307777"/>
          </a:xfrm>
          <a:prstGeom prst="rect">
            <a:avLst/>
          </a:prstGeom>
          <a:noFill/>
        </p:spPr>
        <p:txBody>
          <a:bodyPr wrap="none" rtlCol="0" anchor="ctr">
            <a:spAutoFit/>
          </a:bodyPr>
          <a:lstStyle/>
          <a:p>
            <a:pPr algn="r"/>
            <a:r>
              <a:rPr lang="en-US" sz="1400" dirty="0" smtClean="0">
                <a:solidFill>
                  <a:schemeClr val="bg1">
                    <a:lumMod val="85000"/>
                  </a:schemeClr>
                </a:solidFill>
                <a:latin typeface="Rockwell"/>
                <a:cs typeface="Rockwell"/>
              </a:rPr>
              <a:t>Week 1</a:t>
            </a:r>
          </a:p>
        </p:txBody>
      </p:sp>
    </p:spTree>
    <p:extLst>
      <p:ext uri="{BB962C8B-B14F-4D97-AF65-F5344CB8AC3E}">
        <p14:creationId xmlns:p14="http://schemas.microsoft.com/office/powerpoint/2010/main" val="1521322212"/>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2"/>
          <p:cNvSpPr>
            <a:spLocks noGrp="1"/>
          </p:cNvSpPr>
          <p:nvPr>
            <p:ph idx="1"/>
          </p:nvPr>
        </p:nvSpPr>
        <p:spPr>
          <a:xfrm>
            <a:off x="351374" y="1056106"/>
            <a:ext cx="8439423" cy="5262780"/>
          </a:xfrm>
        </p:spPr>
        <p:txBody>
          <a:bodyPr>
            <a:normAutofit/>
          </a:bodyPr>
          <a:lstStyle/>
          <a:p>
            <a:pPr marL="0" indent="0">
              <a:buNone/>
            </a:pPr>
            <a:r>
              <a:rPr lang="en-US" sz="2800" dirty="0" smtClean="0">
                <a:solidFill>
                  <a:schemeClr val="tx1">
                    <a:lumMod val="65000"/>
                    <a:lumOff val="35000"/>
                  </a:schemeClr>
                </a:solidFill>
                <a:latin typeface="Helvetica"/>
                <a:cs typeface="Helvetica"/>
              </a:rPr>
              <a:t>What’s up with the “Species” variable?</a:t>
            </a:r>
            <a:endParaRPr lang="en-US" sz="2400" dirty="0" smtClean="0">
              <a:solidFill>
                <a:schemeClr val="tx1">
                  <a:lumMod val="65000"/>
                  <a:lumOff val="35000"/>
                </a:schemeClr>
              </a:solidFill>
              <a:latin typeface="Helvetica"/>
              <a:cs typeface="Helvetica"/>
            </a:endParaRPr>
          </a:p>
        </p:txBody>
      </p:sp>
      <p:sp>
        <p:nvSpPr>
          <p:cNvPr id="4" name="Title 1"/>
          <p:cNvSpPr>
            <a:spLocks noGrp="1"/>
          </p:cNvSpPr>
          <p:nvPr>
            <p:ph type="title"/>
          </p:nvPr>
        </p:nvSpPr>
        <p:spPr>
          <a:xfrm>
            <a:off x="92596" y="1"/>
            <a:ext cx="8955499" cy="767328"/>
          </a:xfrm>
        </p:spPr>
        <p:txBody>
          <a:bodyPr>
            <a:normAutofit/>
          </a:bodyPr>
          <a:lstStyle/>
          <a:p>
            <a:pPr algn="l"/>
            <a:r>
              <a:rPr lang="en-US" sz="3600" dirty="0" smtClean="0">
                <a:solidFill>
                  <a:schemeClr val="tx1">
                    <a:lumMod val="65000"/>
                    <a:lumOff val="35000"/>
                  </a:schemeClr>
                </a:solidFill>
                <a:latin typeface="Rockwell"/>
                <a:cs typeface="Rockwell"/>
              </a:rPr>
              <a:t>Example in R</a:t>
            </a:r>
            <a:endParaRPr lang="en-US" sz="3600" dirty="0">
              <a:solidFill>
                <a:schemeClr val="tx1">
                  <a:lumMod val="65000"/>
                  <a:lumOff val="35000"/>
                </a:schemeClr>
              </a:solidFill>
              <a:latin typeface="Rockwell"/>
              <a:cs typeface="Rockwell"/>
            </a:endParaRPr>
          </a:p>
        </p:txBody>
      </p:sp>
      <p:sp>
        <p:nvSpPr>
          <p:cNvPr id="6" name="Rectangle 5"/>
          <p:cNvSpPr/>
          <p:nvPr/>
        </p:nvSpPr>
        <p:spPr>
          <a:xfrm>
            <a:off x="0" y="723606"/>
            <a:ext cx="4567817" cy="90786"/>
          </a:xfrm>
          <a:prstGeom prst="rect">
            <a:avLst/>
          </a:prstGeom>
          <a:solidFill>
            <a:schemeClr val="accent3">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chemeClr val="accent3">
                  <a:lumMod val="50000"/>
                </a:schemeClr>
              </a:solidFill>
              <a:latin typeface="Helvetica"/>
              <a:cs typeface="Helvetica"/>
            </a:endParaRPr>
          </a:p>
        </p:txBody>
      </p:sp>
      <p:sp>
        <p:nvSpPr>
          <p:cNvPr id="7" name="Rectangle 6"/>
          <p:cNvSpPr/>
          <p:nvPr/>
        </p:nvSpPr>
        <p:spPr>
          <a:xfrm>
            <a:off x="1" y="6318886"/>
            <a:ext cx="9143998" cy="539114"/>
          </a:xfrm>
          <a:prstGeom prst="rect">
            <a:avLst/>
          </a:prstGeom>
          <a:solidFill>
            <a:schemeClr val="accent3">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chemeClr val="accent3">
                  <a:lumMod val="50000"/>
                </a:schemeClr>
              </a:solidFill>
              <a:latin typeface="Helvetica"/>
              <a:cs typeface="Helvetica"/>
            </a:endParaRPr>
          </a:p>
        </p:txBody>
      </p:sp>
      <p:sp>
        <p:nvSpPr>
          <p:cNvPr id="8" name="TextBox 7"/>
          <p:cNvSpPr txBox="1"/>
          <p:nvPr/>
        </p:nvSpPr>
        <p:spPr>
          <a:xfrm>
            <a:off x="674582" y="2206183"/>
            <a:ext cx="7404590" cy="3539430"/>
          </a:xfrm>
          <a:prstGeom prst="rect">
            <a:avLst/>
          </a:prstGeom>
          <a:solidFill>
            <a:schemeClr val="tx2">
              <a:lumMod val="50000"/>
            </a:schemeClr>
          </a:solidFill>
        </p:spPr>
        <p:txBody>
          <a:bodyPr wrap="square" rtlCol="0">
            <a:spAutoFit/>
          </a:bodyPr>
          <a:lstStyle/>
          <a:p>
            <a:r>
              <a:rPr lang="en-US" sz="1600" dirty="0">
                <a:solidFill>
                  <a:schemeClr val="bg1"/>
                </a:solidFill>
                <a:latin typeface="Consolas"/>
                <a:cs typeface="Consolas"/>
              </a:rPr>
              <a:t> </a:t>
            </a:r>
            <a:r>
              <a:rPr lang="en-US" sz="1600" dirty="0" smtClean="0">
                <a:solidFill>
                  <a:schemeClr val="bg1"/>
                </a:solidFill>
                <a:latin typeface="Consolas"/>
                <a:cs typeface="Consolas"/>
              </a:rPr>
              <a:t> [</a:t>
            </a:r>
            <a:r>
              <a:rPr lang="en-US" sz="1600" dirty="0">
                <a:solidFill>
                  <a:schemeClr val="bg1"/>
                </a:solidFill>
                <a:latin typeface="Consolas"/>
                <a:cs typeface="Consolas"/>
              </a:rPr>
              <a:t>1] </a:t>
            </a:r>
            <a:r>
              <a:rPr lang="en-US" sz="1600" dirty="0" err="1">
                <a:solidFill>
                  <a:schemeClr val="bg1"/>
                </a:solidFill>
                <a:latin typeface="Consolas"/>
                <a:cs typeface="Consolas"/>
              </a:rPr>
              <a:t>setosa</a:t>
            </a:r>
            <a:r>
              <a:rPr lang="en-US" sz="1600" dirty="0">
                <a:solidFill>
                  <a:schemeClr val="bg1"/>
                </a:solidFill>
                <a:latin typeface="Consolas"/>
                <a:cs typeface="Consolas"/>
              </a:rPr>
              <a:t>     </a:t>
            </a:r>
            <a:r>
              <a:rPr lang="en-US" sz="1600" dirty="0" err="1">
                <a:solidFill>
                  <a:schemeClr val="bg1"/>
                </a:solidFill>
                <a:latin typeface="Consolas"/>
                <a:cs typeface="Consolas"/>
              </a:rPr>
              <a:t>setosa</a:t>
            </a:r>
            <a:r>
              <a:rPr lang="en-US" sz="1600" dirty="0">
                <a:solidFill>
                  <a:schemeClr val="bg1"/>
                </a:solidFill>
                <a:latin typeface="Consolas"/>
                <a:cs typeface="Consolas"/>
              </a:rPr>
              <a:t>     </a:t>
            </a:r>
            <a:r>
              <a:rPr lang="en-US" sz="1600" dirty="0" err="1">
                <a:solidFill>
                  <a:schemeClr val="bg1"/>
                </a:solidFill>
                <a:latin typeface="Consolas"/>
                <a:cs typeface="Consolas"/>
              </a:rPr>
              <a:t>setosa</a:t>
            </a:r>
            <a:r>
              <a:rPr lang="en-US" sz="1600" dirty="0">
                <a:solidFill>
                  <a:schemeClr val="bg1"/>
                </a:solidFill>
                <a:latin typeface="Consolas"/>
                <a:cs typeface="Consolas"/>
              </a:rPr>
              <a:t>     </a:t>
            </a:r>
            <a:r>
              <a:rPr lang="en-US" sz="1600" dirty="0" err="1">
                <a:solidFill>
                  <a:schemeClr val="bg1"/>
                </a:solidFill>
                <a:latin typeface="Consolas"/>
                <a:cs typeface="Consolas"/>
              </a:rPr>
              <a:t>setosa</a:t>
            </a:r>
            <a:r>
              <a:rPr lang="en-US" sz="1600" dirty="0">
                <a:solidFill>
                  <a:schemeClr val="bg1"/>
                </a:solidFill>
                <a:latin typeface="Consolas"/>
                <a:cs typeface="Consolas"/>
              </a:rPr>
              <a:t>     </a:t>
            </a:r>
            <a:r>
              <a:rPr lang="en-US" sz="1600" dirty="0" err="1">
                <a:solidFill>
                  <a:schemeClr val="bg1"/>
                </a:solidFill>
                <a:latin typeface="Consolas"/>
                <a:cs typeface="Consolas"/>
              </a:rPr>
              <a:t>setosa</a:t>
            </a:r>
            <a:r>
              <a:rPr lang="en-US" sz="1600" dirty="0">
                <a:solidFill>
                  <a:schemeClr val="bg1"/>
                </a:solidFill>
                <a:latin typeface="Consolas"/>
                <a:cs typeface="Consolas"/>
              </a:rPr>
              <a:t>    </a:t>
            </a:r>
          </a:p>
          <a:p>
            <a:r>
              <a:rPr lang="en-US" sz="1600" dirty="0">
                <a:solidFill>
                  <a:schemeClr val="bg1"/>
                </a:solidFill>
                <a:latin typeface="Consolas"/>
                <a:cs typeface="Consolas"/>
              </a:rPr>
              <a:t>  [6] </a:t>
            </a:r>
            <a:r>
              <a:rPr lang="en-US" sz="1600" dirty="0" err="1">
                <a:solidFill>
                  <a:schemeClr val="bg1"/>
                </a:solidFill>
                <a:latin typeface="Consolas"/>
                <a:cs typeface="Consolas"/>
              </a:rPr>
              <a:t>setosa</a:t>
            </a:r>
            <a:r>
              <a:rPr lang="en-US" sz="1600" dirty="0">
                <a:solidFill>
                  <a:schemeClr val="bg1"/>
                </a:solidFill>
                <a:latin typeface="Consolas"/>
                <a:cs typeface="Consolas"/>
              </a:rPr>
              <a:t>     </a:t>
            </a:r>
            <a:r>
              <a:rPr lang="en-US" sz="1600" dirty="0" err="1">
                <a:solidFill>
                  <a:schemeClr val="bg1"/>
                </a:solidFill>
                <a:latin typeface="Consolas"/>
                <a:cs typeface="Consolas"/>
              </a:rPr>
              <a:t>setosa</a:t>
            </a:r>
            <a:r>
              <a:rPr lang="en-US" sz="1600" dirty="0">
                <a:solidFill>
                  <a:schemeClr val="bg1"/>
                </a:solidFill>
                <a:latin typeface="Consolas"/>
                <a:cs typeface="Consolas"/>
              </a:rPr>
              <a:t>     </a:t>
            </a:r>
            <a:r>
              <a:rPr lang="en-US" sz="1600" dirty="0" err="1">
                <a:solidFill>
                  <a:schemeClr val="bg1"/>
                </a:solidFill>
                <a:latin typeface="Consolas"/>
                <a:cs typeface="Consolas"/>
              </a:rPr>
              <a:t>setosa</a:t>
            </a:r>
            <a:r>
              <a:rPr lang="en-US" sz="1600" dirty="0">
                <a:solidFill>
                  <a:schemeClr val="bg1"/>
                </a:solidFill>
                <a:latin typeface="Consolas"/>
                <a:cs typeface="Consolas"/>
              </a:rPr>
              <a:t>     </a:t>
            </a:r>
            <a:r>
              <a:rPr lang="en-US" sz="1600" dirty="0" err="1">
                <a:solidFill>
                  <a:schemeClr val="bg1"/>
                </a:solidFill>
                <a:latin typeface="Consolas"/>
                <a:cs typeface="Consolas"/>
              </a:rPr>
              <a:t>setosa</a:t>
            </a:r>
            <a:r>
              <a:rPr lang="en-US" sz="1600" dirty="0">
                <a:solidFill>
                  <a:schemeClr val="bg1"/>
                </a:solidFill>
                <a:latin typeface="Consolas"/>
                <a:cs typeface="Consolas"/>
              </a:rPr>
              <a:t>     </a:t>
            </a:r>
            <a:r>
              <a:rPr lang="en-US" sz="1600" dirty="0" err="1">
                <a:solidFill>
                  <a:schemeClr val="bg1"/>
                </a:solidFill>
                <a:latin typeface="Consolas"/>
                <a:cs typeface="Consolas"/>
              </a:rPr>
              <a:t>setosa</a:t>
            </a:r>
            <a:r>
              <a:rPr lang="en-US" sz="1600" dirty="0">
                <a:solidFill>
                  <a:schemeClr val="bg1"/>
                </a:solidFill>
                <a:latin typeface="Consolas"/>
                <a:cs typeface="Consolas"/>
              </a:rPr>
              <a:t>    </a:t>
            </a:r>
          </a:p>
          <a:p>
            <a:r>
              <a:rPr lang="en-US" sz="1600" dirty="0">
                <a:solidFill>
                  <a:schemeClr val="bg1"/>
                </a:solidFill>
                <a:latin typeface="Consolas"/>
                <a:cs typeface="Consolas"/>
              </a:rPr>
              <a:t> [11] </a:t>
            </a:r>
            <a:r>
              <a:rPr lang="en-US" sz="1600" dirty="0" err="1">
                <a:solidFill>
                  <a:schemeClr val="bg1"/>
                </a:solidFill>
                <a:latin typeface="Consolas"/>
                <a:cs typeface="Consolas"/>
              </a:rPr>
              <a:t>setosa</a:t>
            </a:r>
            <a:r>
              <a:rPr lang="en-US" sz="1600" dirty="0">
                <a:solidFill>
                  <a:schemeClr val="bg1"/>
                </a:solidFill>
                <a:latin typeface="Consolas"/>
                <a:cs typeface="Consolas"/>
              </a:rPr>
              <a:t>     </a:t>
            </a:r>
            <a:r>
              <a:rPr lang="en-US" sz="1600" dirty="0" err="1">
                <a:solidFill>
                  <a:schemeClr val="bg1"/>
                </a:solidFill>
                <a:latin typeface="Consolas"/>
                <a:cs typeface="Consolas"/>
              </a:rPr>
              <a:t>setosa</a:t>
            </a:r>
            <a:r>
              <a:rPr lang="en-US" sz="1600" dirty="0">
                <a:solidFill>
                  <a:schemeClr val="bg1"/>
                </a:solidFill>
                <a:latin typeface="Consolas"/>
                <a:cs typeface="Consolas"/>
              </a:rPr>
              <a:t>     </a:t>
            </a:r>
            <a:r>
              <a:rPr lang="en-US" sz="1600" dirty="0" err="1">
                <a:solidFill>
                  <a:schemeClr val="bg1"/>
                </a:solidFill>
                <a:latin typeface="Consolas"/>
                <a:cs typeface="Consolas"/>
              </a:rPr>
              <a:t>setosa</a:t>
            </a:r>
            <a:r>
              <a:rPr lang="en-US" sz="1600" dirty="0">
                <a:solidFill>
                  <a:schemeClr val="bg1"/>
                </a:solidFill>
                <a:latin typeface="Consolas"/>
                <a:cs typeface="Consolas"/>
              </a:rPr>
              <a:t>     </a:t>
            </a:r>
            <a:r>
              <a:rPr lang="en-US" sz="1600" dirty="0" err="1">
                <a:solidFill>
                  <a:schemeClr val="bg1"/>
                </a:solidFill>
                <a:latin typeface="Consolas"/>
                <a:cs typeface="Consolas"/>
              </a:rPr>
              <a:t>setosa</a:t>
            </a:r>
            <a:r>
              <a:rPr lang="en-US" sz="1600" dirty="0">
                <a:solidFill>
                  <a:schemeClr val="bg1"/>
                </a:solidFill>
                <a:latin typeface="Consolas"/>
                <a:cs typeface="Consolas"/>
              </a:rPr>
              <a:t>     </a:t>
            </a:r>
            <a:r>
              <a:rPr lang="en-US" sz="1600" dirty="0" err="1">
                <a:solidFill>
                  <a:schemeClr val="bg1"/>
                </a:solidFill>
                <a:latin typeface="Consolas"/>
                <a:cs typeface="Consolas"/>
              </a:rPr>
              <a:t>setosa</a:t>
            </a:r>
            <a:r>
              <a:rPr lang="en-US" sz="1600" dirty="0">
                <a:solidFill>
                  <a:schemeClr val="bg1"/>
                </a:solidFill>
                <a:latin typeface="Consolas"/>
                <a:cs typeface="Consolas"/>
              </a:rPr>
              <a:t>    </a:t>
            </a:r>
          </a:p>
          <a:p>
            <a:r>
              <a:rPr lang="en-US" sz="1600" dirty="0">
                <a:solidFill>
                  <a:schemeClr val="bg1"/>
                </a:solidFill>
                <a:latin typeface="Consolas"/>
                <a:cs typeface="Consolas"/>
              </a:rPr>
              <a:t> [16] </a:t>
            </a:r>
            <a:r>
              <a:rPr lang="en-US" sz="1600" dirty="0" err="1">
                <a:solidFill>
                  <a:schemeClr val="bg1"/>
                </a:solidFill>
                <a:latin typeface="Consolas"/>
                <a:cs typeface="Consolas"/>
              </a:rPr>
              <a:t>setosa</a:t>
            </a:r>
            <a:r>
              <a:rPr lang="en-US" sz="1600" dirty="0">
                <a:solidFill>
                  <a:schemeClr val="bg1"/>
                </a:solidFill>
                <a:latin typeface="Consolas"/>
                <a:cs typeface="Consolas"/>
              </a:rPr>
              <a:t>     </a:t>
            </a:r>
            <a:r>
              <a:rPr lang="en-US" sz="1600" dirty="0" err="1">
                <a:solidFill>
                  <a:schemeClr val="bg1"/>
                </a:solidFill>
                <a:latin typeface="Consolas"/>
                <a:cs typeface="Consolas"/>
              </a:rPr>
              <a:t>setosa</a:t>
            </a:r>
            <a:r>
              <a:rPr lang="en-US" sz="1600" dirty="0">
                <a:solidFill>
                  <a:schemeClr val="bg1"/>
                </a:solidFill>
                <a:latin typeface="Consolas"/>
                <a:cs typeface="Consolas"/>
              </a:rPr>
              <a:t>     </a:t>
            </a:r>
            <a:r>
              <a:rPr lang="en-US" sz="1600" dirty="0" err="1">
                <a:solidFill>
                  <a:schemeClr val="bg1"/>
                </a:solidFill>
                <a:latin typeface="Consolas"/>
                <a:cs typeface="Consolas"/>
              </a:rPr>
              <a:t>setosa</a:t>
            </a:r>
            <a:r>
              <a:rPr lang="en-US" sz="1600" dirty="0">
                <a:solidFill>
                  <a:schemeClr val="bg1"/>
                </a:solidFill>
                <a:latin typeface="Consolas"/>
                <a:cs typeface="Consolas"/>
              </a:rPr>
              <a:t>     </a:t>
            </a:r>
            <a:r>
              <a:rPr lang="en-US" sz="1600" dirty="0" err="1">
                <a:solidFill>
                  <a:schemeClr val="bg1"/>
                </a:solidFill>
                <a:latin typeface="Consolas"/>
                <a:cs typeface="Consolas"/>
              </a:rPr>
              <a:t>setosa</a:t>
            </a:r>
            <a:r>
              <a:rPr lang="en-US" sz="1600" dirty="0">
                <a:solidFill>
                  <a:schemeClr val="bg1"/>
                </a:solidFill>
                <a:latin typeface="Consolas"/>
                <a:cs typeface="Consolas"/>
              </a:rPr>
              <a:t>     </a:t>
            </a:r>
            <a:r>
              <a:rPr lang="en-US" sz="1600" dirty="0" err="1">
                <a:solidFill>
                  <a:schemeClr val="bg1"/>
                </a:solidFill>
                <a:latin typeface="Consolas"/>
                <a:cs typeface="Consolas"/>
              </a:rPr>
              <a:t>setosa</a:t>
            </a:r>
            <a:r>
              <a:rPr lang="en-US" sz="1600" dirty="0">
                <a:solidFill>
                  <a:schemeClr val="bg1"/>
                </a:solidFill>
                <a:latin typeface="Consolas"/>
                <a:cs typeface="Consolas"/>
              </a:rPr>
              <a:t>    </a:t>
            </a:r>
          </a:p>
          <a:p>
            <a:r>
              <a:rPr lang="en-US" sz="1600" dirty="0">
                <a:solidFill>
                  <a:schemeClr val="bg1"/>
                </a:solidFill>
                <a:latin typeface="Consolas"/>
                <a:cs typeface="Consolas"/>
              </a:rPr>
              <a:t> [21] </a:t>
            </a:r>
            <a:r>
              <a:rPr lang="en-US" sz="1600" dirty="0" err="1">
                <a:solidFill>
                  <a:schemeClr val="bg1"/>
                </a:solidFill>
                <a:latin typeface="Consolas"/>
                <a:cs typeface="Consolas"/>
              </a:rPr>
              <a:t>setosa</a:t>
            </a:r>
            <a:r>
              <a:rPr lang="en-US" sz="1600" dirty="0">
                <a:solidFill>
                  <a:schemeClr val="bg1"/>
                </a:solidFill>
                <a:latin typeface="Consolas"/>
                <a:cs typeface="Consolas"/>
              </a:rPr>
              <a:t>     </a:t>
            </a:r>
            <a:r>
              <a:rPr lang="en-US" sz="1600" dirty="0" err="1">
                <a:solidFill>
                  <a:schemeClr val="bg1"/>
                </a:solidFill>
                <a:latin typeface="Consolas"/>
                <a:cs typeface="Consolas"/>
              </a:rPr>
              <a:t>setosa</a:t>
            </a:r>
            <a:r>
              <a:rPr lang="en-US" sz="1600" dirty="0">
                <a:solidFill>
                  <a:schemeClr val="bg1"/>
                </a:solidFill>
                <a:latin typeface="Consolas"/>
                <a:cs typeface="Consolas"/>
              </a:rPr>
              <a:t>     </a:t>
            </a:r>
            <a:r>
              <a:rPr lang="en-US" sz="1600" dirty="0" err="1">
                <a:solidFill>
                  <a:schemeClr val="bg1"/>
                </a:solidFill>
                <a:latin typeface="Consolas"/>
                <a:cs typeface="Consolas"/>
              </a:rPr>
              <a:t>setosa</a:t>
            </a:r>
            <a:r>
              <a:rPr lang="en-US" sz="1600" dirty="0">
                <a:solidFill>
                  <a:schemeClr val="bg1"/>
                </a:solidFill>
                <a:latin typeface="Consolas"/>
                <a:cs typeface="Consolas"/>
              </a:rPr>
              <a:t>     </a:t>
            </a:r>
            <a:r>
              <a:rPr lang="en-US" sz="1600" dirty="0" err="1">
                <a:solidFill>
                  <a:schemeClr val="bg1"/>
                </a:solidFill>
                <a:latin typeface="Consolas"/>
                <a:cs typeface="Consolas"/>
              </a:rPr>
              <a:t>setosa</a:t>
            </a:r>
            <a:r>
              <a:rPr lang="en-US" sz="1600" dirty="0">
                <a:solidFill>
                  <a:schemeClr val="bg1"/>
                </a:solidFill>
                <a:latin typeface="Consolas"/>
                <a:cs typeface="Consolas"/>
              </a:rPr>
              <a:t>     </a:t>
            </a:r>
            <a:r>
              <a:rPr lang="en-US" sz="1600" dirty="0" err="1">
                <a:solidFill>
                  <a:schemeClr val="bg1"/>
                </a:solidFill>
                <a:latin typeface="Consolas"/>
                <a:cs typeface="Consolas"/>
              </a:rPr>
              <a:t>setosa</a:t>
            </a:r>
            <a:r>
              <a:rPr lang="en-US" sz="1600" dirty="0">
                <a:solidFill>
                  <a:schemeClr val="bg1"/>
                </a:solidFill>
                <a:latin typeface="Consolas"/>
                <a:cs typeface="Consolas"/>
              </a:rPr>
              <a:t>    </a:t>
            </a:r>
          </a:p>
          <a:p>
            <a:r>
              <a:rPr lang="en-US" sz="1600" dirty="0">
                <a:solidFill>
                  <a:schemeClr val="bg1"/>
                </a:solidFill>
                <a:latin typeface="Consolas"/>
                <a:cs typeface="Consolas"/>
              </a:rPr>
              <a:t> [26] </a:t>
            </a:r>
            <a:r>
              <a:rPr lang="en-US" sz="1600" dirty="0" err="1">
                <a:solidFill>
                  <a:schemeClr val="bg1"/>
                </a:solidFill>
                <a:latin typeface="Consolas"/>
                <a:cs typeface="Consolas"/>
              </a:rPr>
              <a:t>setosa</a:t>
            </a:r>
            <a:r>
              <a:rPr lang="en-US" sz="1600" dirty="0">
                <a:solidFill>
                  <a:schemeClr val="bg1"/>
                </a:solidFill>
                <a:latin typeface="Consolas"/>
                <a:cs typeface="Consolas"/>
              </a:rPr>
              <a:t>     </a:t>
            </a:r>
            <a:r>
              <a:rPr lang="en-US" sz="1600" dirty="0" err="1">
                <a:solidFill>
                  <a:schemeClr val="bg1"/>
                </a:solidFill>
                <a:latin typeface="Consolas"/>
                <a:cs typeface="Consolas"/>
              </a:rPr>
              <a:t>setosa</a:t>
            </a:r>
            <a:r>
              <a:rPr lang="en-US" sz="1600" dirty="0">
                <a:solidFill>
                  <a:schemeClr val="bg1"/>
                </a:solidFill>
                <a:latin typeface="Consolas"/>
                <a:cs typeface="Consolas"/>
              </a:rPr>
              <a:t>     </a:t>
            </a:r>
            <a:r>
              <a:rPr lang="en-US" sz="1600" dirty="0" err="1">
                <a:solidFill>
                  <a:schemeClr val="bg1"/>
                </a:solidFill>
                <a:latin typeface="Consolas"/>
                <a:cs typeface="Consolas"/>
              </a:rPr>
              <a:t>setosa</a:t>
            </a:r>
            <a:r>
              <a:rPr lang="en-US" sz="1600" dirty="0">
                <a:solidFill>
                  <a:schemeClr val="bg1"/>
                </a:solidFill>
                <a:latin typeface="Consolas"/>
                <a:cs typeface="Consolas"/>
              </a:rPr>
              <a:t>     </a:t>
            </a:r>
            <a:r>
              <a:rPr lang="en-US" sz="1600" dirty="0" err="1">
                <a:solidFill>
                  <a:schemeClr val="bg1"/>
                </a:solidFill>
                <a:latin typeface="Consolas"/>
                <a:cs typeface="Consolas"/>
              </a:rPr>
              <a:t>setosa</a:t>
            </a:r>
            <a:r>
              <a:rPr lang="en-US" sz="1600" dirty="0">
                <a:solidFill>
                  <a:schemeClr val="bg1"/>
                </a:solidFill>
                <a:latin typeface="Consolas"/>
                <a:cs typeface="Consolas"/>
              </a:rPr>
              <a:t>     </a:t>
            </a:r>
            <a:r>
              <a:rPr lang="en-US" sz="1600" dirty="0" err="1">
                <a:solidFill>
                  <a:schemeClr val="bg1"/>
                </a:solidFill>
                <a:latin typeface="Consolas"/>
                <a:cs typeface="Consolas"/>
              </a:rPr>
              <a:t>setosa</a:t>
            </a:r>
            <a:r>
              <a:rPr lang="en-US" sz="1600" dirty="0">
                <a:solidFill>
                  <a:schemeClr val="bg1"/>
                </a:solidFill>
                <a:latin typeface="Consolas"/>
                <a:cs typeface="Consolas"/>
              </a:rPr>
              <a:t>    </a:t>
            </a:r>
          </a:p>
          <a:p>
            <a:r>
              <a:rPr lang="en-US" sz="1600" dirty="0" smtClean="0">
                <a:solidFill>
                  <a:schemeClr val="bg1"/>
                </a:solidFill>
                <a:latin typeface="Consolas"/>
                <a:cs typeface="Consolas"/>
              </a:rPr>
              <a:t> ...</a:t>
            </a:r>
          </a:p>
          <a:p>
            <a:r>
              <a:rPr lang="en-US" sz="1600" dirty="0" smtClean="0">
                <a:solidFill>
                  <a:schemeClr val="bg1"/>
                </a:solidFill>
                <a:latin typeface="Consolas"/>
                <a:cs typeface="Consolas"/>
              </a:rPr>
              <a:t>[</a:t>
            </a:r>
            <a:r>
              <a:rPr lang="en-US" sz="1600" dirty="0">
                <a:solidFill>
                  <a:schemeClr val="bg1"/>
                </a:solidFill>
                <a:latin typeface="Consolas"/>
                <a:cs typeface="Consolas"/>
              </a:rPr>
              <a:t>121] </a:t>
            </a:r>
            <a:r>
              <a:rPr lang="en-US" sz="1600" dirty="0" err="1">
                <a:solidFill>
                  <a:schemeClr val="bg1"/>
                </a:solidFill>
                <a:latin typeface="Consolas"/>
                <a:cs typeface="Consolas"/>
              </a:rPr>
              <a:t>virginica</a:t>
            </a:r>
            <a:r>
              <a:rPr lang="en-US" sz="1600" dirty="0">
                <a:solidFill>
                  <a:schemeClr val="bg1"/>
                </a:solidFill>
                <a:latin typeface="Consolas"/>
                <a:cs typeface="Consolas"/>
              </a:rPr>
              <a:t>  </a:t>
            </a:r>
            <a:r>
              <a:rPr lang="en-US" sz="1600" dirty="0" err="1">
                <a:solidFill>
                  <a:schemeClr val="bg1"/>
                </a:solidFill>
                <a:latin typeface="Consolas"/>
                <a:cs typeface="Consolas"/>
              </a:rPr>
              <a:t>virginica</a:t>
            </a:r>
            <a:r>
              <a:rPr lang="en-US" sz="1600" dirty="0">
                <a:solidFill>
                  <a:schemeClr val="bg1"/>
                </a:solidFill>
                <a:latin typeface="Consolas"/>
                <a:cs typeface="Consolas"/>
              </a:rPr>
              <a:t>  </a:t>
            </a:r>
            <a:r>
              <a:rPr lang="en-US" sz="1600" dirty="0" err="1">
                <a:solidFill>
                  <a:schemeClr val="bg1"/>
                </a:solidFill>
                <a:latin typeface="Consolas"/>
                <a:cs typeface="Consolas"/>
              </a:rPr>
              <a:t>virginica</a:t>
            </a:r>
            <a:r>
              <a:rPr lang="en-US" sz="1600" dirty="0">
                <a:solidFill>
                  <a:schemeClr val="bg1"/>
                </a:solidFill>
                <a:latin typeface="Consolas"/>
                <a:cs typeface="Consolas"/>
              </a:rPr>
              <a:t>  </a:t>
            </a:r>
            <a:r>
              <a:rPr lang="en-US" sz="1600" dirty="0" err="1">
                <a:solidFill>
                  <a:schemeClr val="bg1"/>
                </a:solidFill>
                <a:latin typeface="Consolas"/>
                <a:cs typeface="Consolas"/>
              </a:rPr>
              <a:t>virginica</a:t>
            </a:r>
            <a:r>
              <a:rPr lang="en-US" sz="1600" dirty="0">
                <a:solidFill>
                  <a:schemeClr val="bg1"/>
                </a:solidFill>
                <a:latin typeface="Consolas"/>
                <a:cs typeface="Consolas"/>
              </a:rPr>
              <a:t>  </a:t>
            </a:r>
            <a:r>
              <a:rPr lang="en-US" sz="1600" dirty="0" err="1">
                <a:solidFill>
                  <a:schemeClr val="bg1"/>
                </a:solidFill>
                <a:latin typeface="Consolas"/>
                <a:cs typeface="Consolas"/>
              </a:rPr>
              <a:t>virginica</a:t>
            </a:r>
            <a:r>
              <a:rPr lang="en-US" sz="1600" dirty="0">
                <a:solidFill>
                  <a:schemeClr val="bg1"/>
                </a:solidFill>
                <a:latin typeface="Consolas"/>
                <a:cs typeface="Consolas"/>
              </a:rPr>
              <a:t> </a:t>
            </a:r>
          </a:p>
          <a:p>
            <a:r>
              <a:rPr lang="en-US" sz="1600" dirty="0">
                <a:solidFill>
                  <a:schemeClr val="bg1"/>
                </a:solidFill>
                <a:latin typeface="Consolas"/>
                <a:cs typeface="Consolas"/>
              </a:rPr>
              <a:t>[126] </a:t>
            </a:r>
            <a:r>
              <a:rPr lang="en-US" sz="1600" dirty="0" err="1">
                <a:solidFill>
                  <a:schemeClr val="bg1"/>
                </a:solidFill>
                <a:latin typeface="Consolas"/>
                <a:cs typeface="Consolas"/>
              </a:rPr>
              <a:t>virginica</a:t>
            </a:r>
            <a:r>
              <a:rPr lang="en-US" sz="1600" dirty="0">
                <a:solidFill>
                  <a:schemeClr val="bg1"/>
                </a:solidFill>
                <a:latin typeface="Consolas"/>
                <a:cs typeface="Consolas"/>
              </a:rPr>
              <a:t>  </a:t>
            </a:r>
            <a:r>
              <a:rPr lang="en-US" sz="1600" dirty="0" err="1">
                <a:solidFill>
                  <a:schemeClr val="bg1"/>
                </a:solidFill>
                <a:latin typeface="Consolas"/>
                <a:cs typeface="Consolas"/>
              </a:rPr>
              <a:t>virginica</a:t>
            </a:r>
            <a:r>
              <a:rPr lang="en-US" sz="1600" dirty="0">
                <a:solidFill>
                  <a:schemeClr val="bg1"/>
                </a:solidFill>
                <a:latin typeface="Consolas"/>
                <a:cs typeface="Consolas"/>
              </a:rPr>
              <a:t>  </a:t>
            </a:r>
            <a:r>
              <a:rPr lang="en-US" sz="1600" dirty="0" err="1">
                <a:solidFill>
                  <a:schemeClr val="bg1"/>
                </a:solidFill>
                <a:latin typeface="Consolas"/>
                <a:cs typeface="Consolas"/>
              </a:rPr>
              <a:t>virginica</a:t>
            </a:r>
            <a:r>
              <a:rPr lang="en-US" sz="1600" dirty="0">
                <a:solidFill>
                  <a:schemeClr val="bg1"/>
                </a:solidFill>
                <a:latin typeface="Consolas"/>
                <a:cs typeface="Consolas"/>
              </a:rPr>
              <a:t>  </a:t>
            </a:r>
            <a:r>
              <a:rPr lang="en-US" sz="1600" dirty="0" err="1">
                <a:solidFill>
                  <a:schemeClr val="bg1"/>
                </a:solidFill>
                <a:latin typeface="Consolas"/>
                <a:cs typeface="Consolas"/>
              </a:rPr>
              <a:t>virginica</a:t>
            </a:r>
            <a:r>
              <a:rPr lang="en-US" sz="1600" dirty="0">
                <a:solidFill>
                  <a:schemeClr val="bg1"/>
                </a:solidFill>
                <a:latin typeface="Consolas"/>
                <a:cs typeface="Consolas"/>
              </a:rPr>
              <a:t>  </a:t>
            </a:r>
            <a:r>
              <a:rPr lang="en-US" sz="1600" dirty="0" err="1">
                <a:solidFill>
                  <a:schemeClr val="bg1"/>
                </a:solidFill>
                <a:latin typeface="Consolas"/>
                <a:cs typeface="Consolas"/>
              </a:rPr>
              <a:t>virginica</a:t>
            </a:r>
            <a:r>
              <a:rPr lang="en-US" sz="1600" dirty="0">
                <a:solidFill>
                  <a:schemeClr val="bg1"/>
                </a:solidFill>
                <a:latin typeface="Consolas"/>
                <a:cs typeface="Consolas"/>
              </a:rPr>
              <a:t> </a:t>
            </a:r>
          </a:p>
          <a:p>
            <a:r>
              <a:rPr lang="en-US" sz="1600" dirty="0">
                <a:solidFill>
                  <a:schemeClr val="bg1"/>
                </a:solidFill>
                <a:latin typeface="Consolas"/>
                <a:cs typeface="Consolas"/>
              </a:rPr>
              <a:t>[131] </a:t>
            </a:r>
            <a:r>
              <a:rPr lang="en-US" sz="1600" dirty="0" err="1">
                <a:solidFill>
                  <a:schemeClr val="bg1"/>
                </a:solidFill>
                <a:latin typeface="Consolas"/>
                <a:cs typeface="Consolas"/>
              </a:rPr>
              <a:t>virginica</a:t>
            </a:r>
            <a:r>
              <a:rPr lang="en-US" sz="1600" dirty="0">
                <a:solidFill>
                  <a:schemeClr val="bg1"/>
                </a:solidFill>
                <a:latin typeface="Consolas"/>
                <a:cs typeface="Consolas"/>
              </a:rPr>
              <a:t>  </a:t>
            </a:r>
            <a:r>
              <a:rPr lang="en-US" sz="1600" dirty="0" err="1">
                <a:solidFill>
                  <a:schemeClr val="bg1"/>
                </a:solidFill>
                <a:latin typeface="Consolas"/>
                <a:cs typeface="Consolas"/>
              </a:rPr>
              <a:t>virginica</a:t>
            </a:r>
            <a:r>
              <a:rPr lang="en-US" sz="1600" dirty="0">
                <a:solidFill>
                  <a:schemeClr val="bg1"/>
                </a:solidFill>
                <a:latin typeface="Consolas"/>
                <a:cs typeface="Consolas"/>
              </a:rPr>
              <a:t>  </a:t>
            </a:r>
            <a:r>
              <a:rPr lang="en-US" sz="1600" dirty="0" err="1">
                <a:solidFill>
                  <a:schemeClr val="bg1"/>
                </a:solidFill>
                <a:latin typeface="Consolas"/>
                <a:cs typeface="Consolas"/>
              </a:rPr>
              <a:t>virginica</a:t>
            </a:r>
            <a:r>
              <a:rPr lang="en-US" sz="1600" dirty="0">
                <a:solidFill>
                  <a:schemeClr val="bg1"/>
                </a:solidFill>
                <a:latin typeface="Consolas"/>
                <a:cs typeface="Consolas"/>
              </a:rPr>
              <a:t>  </a:t>
            </a:r>
            <a:r>
              <a:rPr lang="en-US" sz="1600" dirty="0" err="1">
                <a:solidFill>
                  <a:schemeClr val="bg1"/>
                </a:solidFill>
                <a:latin typeface="Consolas"/>
                <a:cs typeface="Consolas"/>
              </a:rPr>
              <a:t>virginica</a:t>
            </a:r>
            <a:r>
              <a:rPr lang="en-US" sz="1600" dirty="0">
                <a:solidFill>
                  <a:schemeClr val="bg1"/>
                </a:solidFill>
                <a:latin typeface="Consolas"/>
                <a:cs typeface="Consolas"/>
              </a:rPr>
              <a:t>  </a:t>
            </a:r>
            <a:r>
              <a:rPr lang="en-US" sz="1600" dirty="0" err="1">
                <a:solidFill>
                  <a:schemeClr val="bg1"/>
                </a:solidFill>
                <a:latin typeface="Consolas"/>
                <a:cs typeface="Consolas"/>
              </a:rPr>
              <a:t>virginica</a:t>
            </a:r>
            <a:r>
              <a:rPr lang="en-US" sz="1600" dirty="0">
                <a:solidFill>
                  <a:schemeClr val="bg1"/>
                </a:solidFill>
                <a:latin typeface="Consolas"/>
                <a:cs typeface="Consolas"/>
              </a:rPr>
              <a:t> </a:t>
            </a:r>
          </a:p>
          <a:p>
            <a:r>
              <a:rPr lang="en-US" sz="1600" dirty="0">
                <a:solidFill>
                  <a:schemeClr val="bg1"/>
                </a:solidFill>
                <a:latin typeface="Consolas"/>
                <a:cs typeface="Consolas"/>
              </a:rPr>
              <a:t>[136] </a:t>
            </a:r>
            <a:r>
              <a:rPr lang="en-US" sz="1600" dirty="0" err="1">
                <a:solidFill>
                  <a:schemeClr val="bg1"/>
                </a:solidFill>
                <a:latin typeface="Consolas"/>
                <a:cs typeface="Consolas"/>
              </a:rPr>
              <a:t>virginica</a:t>
            </a:r>
            <a:r>
              <a:rPr lang="en-US" sz="1600" dirty="0">
                <a:solidFill>
                  <a:schemeClr val="bg1"/>
                </a:solidFill>
                <a:latin typeface="Consolas"/>
                <a:cs typeface="Consolas"/>
              </a:rPr>
              <a:t>  </a:t>
            </a:r>
            <a:r>
              <a:rPr lang="en-US" sz="1600" dirty="0" err="1">
                <a:solidFill>
                  <a:schemeClr val="bg1"/>
                </a:solidFill>
                <a:latin typeface="Consolas"/>
                <a:cs typeface="Consolas"/>
              </a:rPr>
              <a:t>virginica</a:t>
            </a:r>
            <a:r>
              <a:rPr lang="en-US" sz="1600" dirty="0">
                <a:solidFill>
                  <a:schemeClr val="bg1"/>
                </a:solidFill>
                <a:latin typeface="Consolas"/>
                <a:cs typeface="Consolas"/>
              </a:rPr>
              <a:t>  </a:t>
            </a:r>
            <a:r>
              <a:rPr lang="en-US" sz="1600" dirty="0" err="1">
                <a:solidFill>
                  <a:schemeClr val="bg1"/>
                </a:solidFill>
                <a:latin typeface="Consolas"/>
                <a:cs typeface="Consolas"/>
              </a:rPr>
              <a:t>virginica</a:t>
            </a:r>
            <a:r>
              <a:rPr lang="en-US" sz="1600" dirty="0">
                <a:solidFill>
                  <a:schemeClr val="bg1"/>
                </a:solidFill>
                <a:latin typeface="Consolas"/>
                <a:cs typeface="Consolas"/>
              </a:rPr>
              <a:t>  </a:t>
            </a:r>
            <a:r>
              <a:rPr lang="en-US" sz="1600" dirty="0" err="1">
                <a:solidFill>
                  <a:schemeClr val="bg1"/>
                </a:solidFill>
                <a:latin typeface="Consolas"/>
                <a:cs typeface="Consolas"/>
              </a:rPr>
              <a:t>virginica</a:t>
            </a:r>
            <a:r>
              <a:rPr lang="en-US" sz="1600" dirty="0">
                <a:solidFill>
                  <a:schemeClr val="bg1"/>
                </a:solidFill>
                <a:latin typeface="Consolas"/>
                <a:cs typeface="Consolas"/>
              </a:rPr>
              <a:t>  </a:t>
            </a:r>
            <a:r>
              <a:rPr lang="en-US" sz="1600" dirty="0" err="1">
                <a:solidFill>
                  <a:schemeClr val="bg1"/>
                </a:solidFill>
                <a:latin typeface="Consolas"/>
                <a:cs typeface="Consolas"/>
              </a:rPr>
              <a:t>virginica</a:t>
            </a:r>
            <a:r>
              <a:rPr lang="en-US" sz="1600" dirty="0">
                <a:solidFill>
                  <a:schemeClr val="bg1"/>
                </a:solidFill>
                <a:latin typeface="Consolas"/>
                <a:cs typeface="Consolas"/>
              </a:rPr>
              <a:t> </a:t>
            </a:r>
          </a:p>
          <a:p>
            <a:r>
              <a:rPr lang="en-US" sz="1600" dirty="0">
                <a:solidFill>
                  <a:schemeClr val="bg1"/>
                </a:solidFill>
                <a:latin typeface="Consolas"/>
                <a:cs typeface="Consolas"/>
              </a:rPr>
              <a:t>[141] </a:t>
            </a:r>
            <a:r>
              <a:rPr lang="en-US" sz="1600" dirty="0" err="1">
                <a:solidFill>
                  <a:schemeClr val="bg1"/>
                </a:solidFill>
                <a:latin typeface="Consolas"/>
                <a:cs typeface="Consolas"/>
              </a:rPr>
              <a:t>virginica</a:t>
            </a:r>
            <a:r>
              <a:rPr lang="en-US" sz="1600" dirty="0">
                <a:solidFill>
                  <a:schemeClr val="bg1"/>
                </a:solidFill>
                <a:latin typeface="Consolas"/>
                <a:cs typeface="Consolas"/>
              </a:rPr>
              <a:t>  </a:t>
            </a:r>
            <a:r>
              <a:rPr lang="en-US" sz="1600" dirty="0" err="1">
                <a:solidFill>
                  <a:schemeClr val="bg1"/>
                </a:solidFill>
                <a:latin typeface="Consolas"/>
                <a:cs typeface="Consolas"/>
              </a:rPr>
              <a:t>virginica</a:t>
            </a:r>
            <a:r>
              <a:rPr lang="en-US" sz="1600" dirty="0">
                <a:solidFill>
                  <a:schemeClr val="bg1"/>
                </a:solidFill>
                <a:latin typeface="Consolas"/>
                <a:cs typeface="Consolas"/>
              </a:rPr>
              <a:t>  </a:t>
            </a:r>
            <a:r>
              <a:rPr lang="en-US" sz="1600" dirty="0" err="1">
                <a:solidFill>
                  <a:schemeClr val="bg1"/>
                </a:solidFill>
                <a:latin typeface="Consolas"/>
                <a:cs typeface="Consolas"/>
              </a:rPr>
              <a:t>virginica</a:t>
            </a:r>
            <a:r>
              <a:rPr lang="en-US" sz="1600" dirty="0">
                <a:solidFill>
                  <a:schemeClr val="bg1"/>
                </a:solidFill>
                <a:latin typeface="Consolas"/>
                <a:cs typeface="Consolas"/>
              </a:rPr>
              <a:t>  </a:t>
            </a:r>
            <a:r>
              <a:rPr lang="en-US" sz="1600" dirty="0" err="1">
                <a:solidFill>
                  <a:schemeClr val="bg1"/>
                </a:solidFill>
                <a:latin typeface="Consolas"/>
                <a:cs typeface="Consolas"/>
              </a:rPr>
              <a:t>virginica</a:t>
            </a:r>
            <a:r>
              <a:rPr lang="en-US" sz="1600" dirty="0">
                <a:solidFill>
                  <a:schemeClr val="bg1"/>
                </a:solidFill>
                <a:latin typeface="Consolas"/>
                <a:cs typeface="Consolas"/>
              </a:rPr>
              <a:t>  </a:t>
            </a:r>
            <a:r>
              <a:rPr lang="en-US" sz="1600" dirty="0" err="1">
                <a:solidFill>
                  <a:schemeClr val="bg1"/>
                </a:solidFill>
                <a:latin typeface="Consolas"/>
                <a:cs typeface="Consolas"/>
              </a:rPr>
              <a:t>virginica</a:t>
            </a:r>
            <a:r>
              <a:rPr lang="en-US" sz="1600" dirty="0">
                <a:solidFill>
                  <a:schemeClr val="bg1"/>
                </a:solidFill>
                <a:latin typeface="Consolas"/>
                <a:cs typeface="Consolas"/>
              </a:rPr>
              <a:t> </a:t>
            </a:r>
          </a:p>
          <a:p>
            <a:r>
              <a:rPr lang="en-US" sz="1600" dirty="0">
                <a:solidFill>
                  <a:schemeClr val="bg1"/>
                </a:solidFill>
                <a:latin typeface="Consolas"/>
                <a:cs typeface="Consolas"/>
              </a:rPr>
              <a:t>[146] </a:t>
            </a:r>
            <a:r>
              <a:rPr lang="en-US" sz="1600" dirty="0" err="1">
                <a:solidFill>
                  <a:schemeClr val="bg1"/>
                </a:solidFill>
                <a:latin typeface="Consolas"/>
                <a:cs typeface="Consolas"/>
              </a:rPr>
              <a:t>virginica</a:t>
            </a:r>
            <a:r>
              <a:rPr lang="en-US" sz="1600" dirty="0">
                <a:solidFill>
                  <a:schemeClr val="bg1"/>
                </a:solidFill>
                <a:latin typeface="Consolas"/>
                <a:cs typeface="Consolas"/>
              </a:rPr>
              <a:t>  </a:t>
            </a:r>
            <a:r>
              <a:rPr lang="en-US" sz="1600" dirty="0" err="1">
                <a:solidFill>
                  <a:schemeClr val="bg1"/>
                </a:solidFill>
                <a:latin typeface="Consolas"/>
                <a:cs typeface="Consolas"/>
              </a:rPr>
              <a:t>virginica</a:t>
            </a:r>
            <a:r>
              <a:rPr lang="en-US" sz="1600" dirty="0">
                <a:solidFill>
                  <a:schemeClr val="bg1"/>
                </a:solidFill>
                <a:latin typeface="Consolas"/>
                <a:cs typeface="Consolas"/>
              </a:rPr>
              <a:t>  </a:t>
            </a:r>
            <a:r>
              <a:rPr lang="en-US" sz="1600" dirty="0" err="1">
                <a:solidFill>
                  <a:schemeClr val="bg1"/>
                </a:solidFill>
                <a:latin typeface="Consolas"/>
                <a:cs typeface="Consolas"/>
              </a:rPr>
              <a:t>virginica</a:t>
            </a:r>
            <a:r>
              <a:rPr lang="en-US" sz="1600" dirty="0">
                <a:solidFill>
                  <a:schemeClr val="bg1"/>
                </a:solidFill>
                <a:latin typeface="Consolas"/>
                <a:cs typeface="Consolas"/>
              </a:rPr>
              <a:t>  </a:t>
            </a:r>
            <a:r>
              <a:rPr lang="en-US" sz="1600" dirty="0" err="1">
                <a:solidFill>
                  <a:schemeClr val="bg1"/>
                </a:solidFill>
                <a:latin typeface="Consolas"/>
                <a:cs typeface="Consolas"/>
              </a:rPr>
              <a:t>virginica</a:t>
            </a:r>
            <a:r>
              <a:rPr lang="en-US" sz="1600" dirty="0">
                <a:solidFill>
                  <a:schemeClr val="bg1"/>
                </a:solidFill>
                <a:latin typeface="Consolas"/>
                <a:cs typeface="Consolas"/>
              </a:rPr>
              <a:t>  </a:t>
            </a:r>
            <a:r>
              <a:rPr lang="en-US" sz="1600" dirty="0" err="1">
                <a:solidFill>
                  <a:schemeClr val="bg1"/>
                </a:solidFill>
                <a:latin typeface="Consolas"/>
                <a:cs typeface="Consolas"/>
              </a:rPr>
              <a:t>virginica</a:t>
            </a:r>
            <a:r>
              <a:rPr lang="en-US" sz="1600" dirty="0">
                <a:solidFill>
                  <a:schemeClr val="bg1"/>
                </a:solidFill>
                <a:latin typeface="Consolas"/>
                <a:cs typeface="Consolas"/>
              </a:rPr>
              <a:t> </a:t>
            </a:r>
          </a:p>
          <a:p>
            <a:r>
              <a:rPr lang="en-US" sz="1600" dirty="0">
                <a:solidFill>
                  <a:schemeClr val="bg1"/>
                </a:solidFill>
                <a:latin typeface="Consolas"/>
                <a:cs typeface="Consolas"/>
              </a:rPr>
              <a:t>Levels: </a:t>
            </a:r>
            <a:r>
              <a:rPr lang="en-US" sz="1600" dirty="0" err="1">
                <a:solidFill>
                  <a:schemeClr val="bg1"/>
                </a:solidFill>
                <a:latin typeface="Consolas"/>
                <a:cs typeface="Consolas"/>
              </a:rPr>
              <a:t>setosa</a:t>
            </a:r>
            <a:r>
              <a:rPr lang="en-US" sz="1600" dirty="0">
                <a:solidFill>
                  <a:schemeClr val="bg1"/>
                </a:solidFill>
                <a:latin typeface="Consolas"/>
                <a:cs typeface="Consolas"/>
              </a:rPr>
              <a:t> </a:t>
            </a:r>
            <a:r>
              <a:rPr lang="en-US" sz="1600" dirty="0" err="1">
                <a:solidFill>
                  <a:schemeClr val="bg1"/>
                </a:solidFill>
                <a:latin typeface="Consolas"/>
                <a:cs typeface="Consolas"/>
              </a:rPr>
              <a:t>versicolor</a:t>
            </a:r>
            <a:r>
              <a:rPr lang="en-US" sz="1600" dirty="0">
                <a:solidFill>
                  <a:schemeClr val="bg1"/>
                </a:solidFill>
                <a:latin typeface="Consolas"/>
                <a:cs typeface="Consolas"/>
              </a:rPr>
              <a:t> </a:t>
            </a:r>
            <a:r>
              <a:rPr lang="en-US" sz="1600" dirty="0" err="1">
                <a:solidFill>
                  <a:schemeClr val="bg1"/>
                </a:solidFill>
                <a:latin typeface="Consolas"/>
                <a:cs typeface="Consolas"/>
              </a:rPr>
              <a:t>virginica</a:t>
            </a:r>
            <a:endParaRPr lang="mr-IN" sz="1600" dirty="0" smtClean="0">
              <a:solidFill>
                <a:schemeClr val="bg1"/>
              </a:solidFill>
              <a:latin typeface="Consolas"/>
              <a:cs typeface="Consolas"/>
            </a:endParaRPr>
          </a:p>
        </p:txBody>
      </p:sp>
      <p:sp>
        <p:nvSpPr>
          <p:cNvPr id="9" name="TextBox 8"/>
          <p:cNvSpPr txBox="1"/>
          <p:nvPr/>
        </p:nvSpPr>
        <p:spPr>
          <a:xfrm>
            <a:off x="674581" y="1784254"/>
            <a:ext cx="7404591" cy="338554"/>
          </a:xfrm>
          <a:prstGeom prst="rect">
            <a:avLst/>
          </a:prstGeom>
          <a:solidFill>
            <a:schemeClr val="tx2">
              <a:lumMod val="50000"/>
            </a:schemeClr>
          </a:solidFill>
        </p:spPr>
        <p:txBody>
          <a:bodyPr wrap="square" rtlCol="0">
            <a:spAutoFit/>
          </a:bodyPr>
          <a:lstStyle/>
          <a:p>
            <a:r>
              <a:rPr lang="en-US" sz="1600" dirty="0" smtClean="0">
                <a:solidFill>
                  <a:schemeClr val="accent6"/>
                </a:solidFill>
                <a:latin typeface="Consolas"/>
                <a:cs typeface="Consolas"/>
              </a:rPr>
              <a:t>&gt; </a:t>
            </a:r>
            <a:r>
              <a:rPr lang="en-US" sz="1600" dirty="0" err="1" smtClean="0">
                <a:solidFill>
                  <a:schemeClr val="accent6"/>
                </a:solidFill>
                <a:latin typeface="Consolas"/>
                <a:cs typeface="Consolas"/>
              </a:rPr>
              <a:t>iris$Species</a:t>
            </a:r>
            <a:endParaRPr lang="mr-IN" sz="1600" dirty="0" smtClean="0">
              <a:solidFill>
                <a:schemeClr val="accent6"/>
              </a:solidFill>
              <a:latin typeface="Consolas"/>
              <a:cs typeface="Consolas"/>
            </a:endParaRPr>
          </a:p>
        </p:txBody>
      </p:sp>
      <p:sp>
        <p:nvSpPr>
          <p:cNvPr id="12" name="TextBox 11"/>
          <p:cNvSpPr txBox="1"/>
          <p:nvPr/>
        </p:nvSpPr>
        <p:spPr>
          <a:xfrm>
            <a:off x="1" y="6435277"/>
            <a:ext cx="1014934" cy="307777"/>
          </a:xfrm>
          <a:prstGeom prst="rect">
            <a:avLst/>
          </a:prstGeom>
          <a:noFill/>
        </p:spPr>
        <p:txBody>
          <a:bodyPr wrap="none" rtlCol="0" anchor="ctr">
            <a:spAutoFit/>
          </a:bodyPr>
          <a:lstStyle/>
          <a:p>
            <a:r>
              <a:rPr lang="en-US" sz="1400" dirty="0" smtClean="0">
                <a:solidFill>
                  <a:schemeClr val="bg1">
                    <a:lumMod val="85000"/>
                  </a:schemeClr>
                </a:solidFill>
                <a:latin typeface="Rockwell"/>
                <a:cs typeface="Rockwell"/>
              </a:rPr>
              <a:t>MCB 293S</a:t>
            </a:r>
          </a:p>
        </p:txBody>
      </p:sp>
      <p:sp>
        <p:nvSpPr>
          <p:cNvPr id="13" name="Rectangle 12"/>
          <p:cNvSpPr/>
          <p:nvPr/>
        </p:nvSpPr>
        <p:spPr>
          <a:xfrm>
            <a:off x="3139571" y="6332355"/>
            <a:ext cx="1428245" cy="539114"/>
          </a:xfrm>
          <a:prstGeom prst="rect">
            <a:avLst/>
          </a:prstGeom>
          <a:solidFill>
            <a:schemeClr val="accent3">
              <a:lumMod val="60000"/>
              <a:lumOff val="40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rgbClr val="FFFFFF"/>
                </a:solidFill>
                <a:latin typeface="Rockwell"/>
                <a:cs typeface="Rockwell"/>
              </a:rPr>
              <a:t>Exploratory</a:t>
            </a:r>
          </a:p>
          <a:p>
            <a:pPr algn="ctr"/>
            <a:r>
              <a:rPr lang="en-US" sz="1400" dirty="0" smtClean="0">
                <a:solidFill>
                  <a:srgbClr val="FFFFFF"/>
                </a:solidFill>
                <a:latin typeface="Rockwell"/>
                <a:cs typeface="Rockwell"/>
              </a:rPr>
              <a:t>Data Analysis</a:t>
            </a:r>
            <a:endParaRPr lang="en-US" sz="1400" dirty="0">
              <a:solidFill>
                <a:srgbClr val="FFFFFF"/>
              </a:solidFill>
              <a:latin typeface="Rockwell"/>
              <a:cs typeface="Rockwell"/>
            </a:endParaRPr>
          </a:p>
        </p:txBody>
      </p:sp>
      <p:sp>
        <p:nvSpPr>
          <p:cNvPr id="14" name="Rectangle 13"/>
          <p:cNvSpPr/>
          <p:nvPr/>
        </p:nvSpPr>
        <p:spPr>
          <a:xfrm>
            <a:off x="4567817" y="6332355"/>
            <a:ext cx="1428245" cy="539114"/>
          </a:xfrm>
          <a:prstGeom prst="rect">
            <a:avLst/>
          </a:prstGeom>
          <a:solidFill>
            <a:schemeClr val="accent3">
              <a:lumMod val="5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rgbClr val="FFFFFF"/>
                </a:solidFill>
                <a:latin typeface="Rockwell"/>
                <a:cs typeface="Rockwell"/>
              </a:rPr>
              <a:t>Data Visualization</a:t>
            </a:r>
            <a:endParaRPr lang="en-US" sz="1400" dirty="0">
              <a:solidFill>
                <a:srgbClr val="FFFFFF"/>
              </a:solidFill>
              <a:latin typeface="Rockwell"/>
              <a:cs typeface="Rockwell"/>
            </a:endParaRPr>
          </a:p>
        </p:txBody>
      </p:sp>
      <p:sp>
        <p:nvSpPr>
          <p:cNvPr id="15" name="TextBox 14"/>
          <p:cNvSpPr txBox="1"/>
          <p:nvPr/>
        </p:nvSpPr>
        <p:spPr>
          <a:xfrm>
            <a:off x="8344983" y="6435277"/>
            <a:ext cx="799017" cy="307777"/>
          </a:xfrm>
          <a:prstGeom prst="rect">
            <a:avLst/>
          </a:prstGeom>
          <a:noFill/>
        </p:spPr>
        <p:txBody>
          <a:bodyPr wrap="none" rtlCol="0" anchor="ctr">
            <a:spAutoFit/>
          </a:bodyPr>
          <a:lstStyle/>
          <a:p>
            <a:pPr algn="r"/>
            <a:r>
              <a:rPr lang="en-US" sz="1400" dirty="0" smtClean="0">
                <a:solidFill>
                  <a:schemeClr val="bg1">
                    <a:lumMod val="85000"/>
                  </a:schemeClr>
                </a:solidFill>
                <a:latin typeface="Rockwell"/>
                <a:cs typeface="Rockwell"/>
              </a:rPr>
              <a:t>Week 1</a:t>
            </a:r>
          </a:p>
        </p:txBody>
      </p:sp>
    </p:spTree>
    <p:extLst>
      <p:ext uri="{BB962C8B-B14F-4D97-AF65-F5344CB8AC3E}">
        <p14:creationId xmlns:p14="http://schemas.microsoft.com/office/powerpoint/2010/main" val="91615759"/>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2"/>
          <p:cNvSpPr>
            <a:spLocks noGrp="1"/>
          </p:cNvSpPr>
          <p:nvPr>
            <p:ph idx="1"/>
          </p:nvPr>
        </p:nvSpPr>
        <p:spPr>
          <a:xfrm>
            <a:off x="351374" y="1056106"/>
            <a:ext cx="8439423" cy="728148"/>
          </a:xfrm>
        </p:spPr>
        <p:txBody>
          <a:bodyPr>
            <a:normAutofit/>
          </a:bodyPr>
          <a:lstStyle/>
          <a:p>
            <a:pPr marL="0" indent="0">
              <a:buNone/>
            </a:pPr>
            <a:r>
              <a:rPr lang="en-US" sz="2800" dirty="0" smtClean="0">
                <a:solidFill>
                  <a:schemeClr val="tx1">
                    <a:lumMod val="65000"/>
                    <a:lumOff val="35000"/>
                  </a:schemeClr>
                </a:solidFill>
                <a:latin typeface="Helvetica"/>
                <a:cs typeface="Helvetica"/>
              </a:rPr>
              <a:t>What’s up with the “Species” variable?</a:t>
            </a:r>
            <a:endParaRPr lang="en-US" sz="2400" dirty="0" smtClean="0">
              <a:solidFill>
                <a:schemeClr val="tx1">
                  <a:lumMod val="65000"/>
                  <a:lumOff val="35000"/>
                </a:schemeClr>
              </a:solidFill>
              <a:latin typeface="Helvetica"/>
              <a:cs typeface="Helvetica"/>
            </a:endParaRPr>
          </a:p>
        </p:txBody>
      </p:sp>
      <p:sp>
        <p:nvSpPr>
          <p:cNvPr id="4" name="Title 1"/>
          <p:cNvSpPr>
            <a:spLocks noGrp="1"/>
          </p:cNvSpPr>
          <p:nvPr>
            <p:ph type="title"/>
          </p:nvPr>
        </p:nvSpPr>
        <p:spPr>
          <a:xfrm>
            <a:off x="92596" y="1"/>
            <a:ext cx="8955499" cy="767328"/>
          </a:xfrm>
        </p:spPr>
        <p:txBody>
          <a:bodyPr>
            <a:normAutofit/>
          </a:bodyPr>
          <a:lstStyle/>
          <a:p>
            <a:pPr algn="l"/>
            <a:r>
              <a:rPr lang="en-US" sz="3600" dirty="0" smtClean="0">
                <a:solidFill>
                  <a:schemeClr val="tx1">
                    <a:lumMod val="65000"/>
                    <a:lumOff val="35000"/>
                  </a:schemeClr>
                </a:solidFill>
                <a:latin typeface="Rockwell"/>
                <a:cs typeface="Rockwell"/>
              </a:rPr>
              <a:t>Example in R</a:t>
            </a:r>
            <a:endParaRPr lang="en-US" sz="3600" dirty="0">
              <a:solidFill>
                <a:schemeClr val="tx1">
                  <a:lumMod val="65000"/>
                  <a:lumOff val="35000"/>
                </a:schemeClr>
              </a:solidFill>
              <a:latin typeface="Rockwell"/>
              <a:cs typeface="Rockwell"/>
            </a:endParaRPr>
          </a:p>
        </p:txBody>
      </p:sp>
      <p:sp>
        <p:nvSpPr>
          <p:cNvPr id="6" name="Rectangle 5"/>
          <p:cNvSpPr/>
          <p:nvPr/>
        </p:nvSpPr>
        <p:spPr>
          <a:xfrm>
            <a:off x="0" y="723606"/>
            <a:ext cx="4567817" cy="90786"/>
          </a:xfrm>
          <a:prstGeom prst="rect">
            <a:avLst/>
          </a:prstGeom>
          <a:solidFill>
            <a:schemeClr val="accent3">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chemeClr val="accent3">
                  <a:lumMod val="50000"/>
                </a:schemeClr>
              </a:solidFill>
              <a:latin typeface="Helvetica"/>
              <a:cs typeface="Helvetica"/>
            </a:endParaRPr>
          </a:p>
        </p:txBody>
      </p:sp>
      <p:sp>
        <p:nvSpPr>
          <p:cNvPr id="7" name="Rectangle 6"/>
          <p:cNvSpPr/>
          <p:nvPr/>
        </p:nvSpPr>
        <p:spPr>
          <a:xfrm>
            <a:off x="1" y="6318886"/>
            <a:ext cx="9143998" cy="539114"/>
          </a:xfrm>
          <a:prstGeom prst="rect">
            <a:avLst/>
          </a:prstGeom>
          <a:solidFill>
            <a:schemeClr val="accent3">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chemeClr val="accent3">
                  <a:lumMod val="50000"/>
                </a:schemeClr>
              </a:solidFill>
              <a:latin typeface="Helvetica"/>
              <a:cs typeface="Helvetica"/>
            </a:endParaRPr>
          </a:p>
        </p:txBody>
      </p:sp>
      <p:sp>
        <p:nvSpPr>
          <p:cNvPr id="8" name="TextBox 7"/>
          <p:cNvSpPr txBox="1"/>
          <p:nvPr/>
        </p:nvSpPr>
        <p:spPr>
          <a:xfrm>
            <a:off x="674582" y="2206183"/>
            <a:ext cx="7404590" cy="338554"/>
          </a:xfrm>
          <a:prstGeom prst="rect">
            <a:avLst/>
          </a:prstGeom>
          <a:solidFill>
            <a:schemeClr val="tx2">
              <a:lumMod val="50000"/>
            </a:schemeClr>
          </a:solidFill>
        </p:spPr>
        <p:txBody>
          <a:bodyPr wrap="square" rtlCol="0">
            <a:spAutoFit/>
          </a:bodyPr>
          <a:lstStyle/>
          <a:p>
            <a:r>
              <a:rPr lang="mr-IN" sz="1600" dirty="0">
                <a:solidFill>
                  <a:schemeClr val="bg1"/>
                </a:solidFill>
                <a:latin typeface="Consolas"/>
                <a:cs typeface="Consolas"/>
              </a:rPr>
              <a:t>[1] "factor"</a:t>
            </a:r>
            <a:endParaRPr lang="mr-IN" sz="1600" dirty="0" smtClean="0">
              <a:solidFill>
                <a:schemeClr val="bg1"/>
              </a:solidFill>
              <a:latin typeface="Consolas"/>
              <a:cs typeface="Consolas"/>
            </a:endParaRPr>
          </a:p>
        </p:txBody>
      </p:sp>
      <p:sp>
        <p:nvSpPr>
          <p:cNvPr id="9" name="TextBox 8"/>
          <p:cNvSpPr txBox="1"/>
          <p:nvPr/>
        </p:nvSpPr>
        <p:spPr>
          <a:xfrm>
            <a:off x="674581" y="1784254"/>
            <a:ext cx="7404591" cy="338554"/>
          </a:xfrm>
          <a:prstGeom prst="rect">
            <a:avLst/>
          </a:prstGeom>
          <a:solidFill>
            <a:schemeClr val="tx2">
              <a:lumMod val="50000"/>
            </a:schemeClr>
          </a:solidFill>
        </p:spPr>
        <p:txBody>
          <a:bodyPr wrap="square" rtlCol="0">
            <a:spAutoFit/>
          </a:bodyPr>
          <a:lstStyle/>
          <a:p>
            <a:r>
              <a:rPr lang="en-US" sz="1600" dirty="0" smtClean="0">
                <a:solidFill>
                  <a:schemeClr val="accent6"/>
                </a:solidFill>
                <a:latin typeface="Consolas"/>
                <a:cs typeface="Consolas"/>
              </a:rPr>
              <a:t>&gt; class(</a:t>
            </a:r>
            <a:r>
              <a:rPr lang="en-US" sz="1600" dirty="0" err="1" smtClean="0">
                <a:solidFill>
                  <a:schemeClr val="accent6"/>
                </a:solidFill>
                <a:latin typeface="Consolas"/>
                <a:cs typeface="Consolas"/>
              </a:rPr>
              <a:t>iris$Species</a:t>
            </a:r>
            <a:r>
              <a:rPr lang="en-US" sz="1600" dirty="0" smtClean="0">
                <a:solidFill>
                  <a:schemeClr val="accent6"/>
                </a:solidFill>
                <a:latin typeface="Consolas"/>
                <a:cs typeface="Consolas"/>
              </a:rPr>
              <a:t>)</a:t>
            </a:r>
            <a:endParaRPr lang="mr-IN" sz="1600" dirty="0" smtClean="0">
              <a:solidFill>
                <a:schemeClr val="accent6"/>
              </a:solidFill>
              <a:latin typeface="Consolas"/>
              <a:cs typeface="Consolas"/>
            </a:endParaRPr>
          </a:p>
        </p:txBody>
      </p:sp>
      <p:sp>
        <p:nvSpPr>
          <p:cNvPr id="11" name="Content Placeholder 2"/>
          <p:cNvSpPr txBox="1">
            <a:spLocks/>
          </p:cNvSpPr>
          <p:nvPr/>
        </p:nvSpPr>
        <p:spPr>
          <a:xfrm>
            <a:off x="348105" y="2745874"/>
            <a:ext cx="8439423" cy="728148"/>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2800" dirty="0" smtClean="0">
                <a:solidFill>
                  <a:schemeClr val="tx1">
                    <a:lumMod val="65000"/>
                    <a:lumOff val="35000"/>
                  </a:schemeClr>
                </a:solidFill>
                <a:latin typeface="Helvetica"/>
                <a:cs typeface="Helvetica"/>
              </a:rPr>
              <a:t>This is how R typically stores categorical data.</a:t>
            </a:r>
            <a:endParaRPr lang="en-US" sz="2400" dirty="0" smtClean="0">
              <a:solidFill>
                <a:schemeClr val="tx1">
                  <a:lumMod val="65000"/>
                  <a:lumOff val="35000"/>
                </a:schemeClr>
              </a:solidFill>
              <a:latin typeface="Helvetica"/>
              <a:cs typeface="Helvetica"/>
            </a:endParaRPr>
          </a:p>
        </p:txBody>
      </p:sp>
      <p:sp>
        <p:nvSpPr>
          <p:cNvPr id="13" name="TextBox 12"/>
          <p:cNvSpPr txBox="1"/>
          <p:nvPr/>
        </p:nvSpPr>
        <p:spPr>
          <a:xfrm>
            <a:off x="1" y="6435277"/>
            <a:ext cx="1014934" cy="307777"/>
          </a:xfrm>
          <a:prstGeom prst="rect">
            <a:avLst/>
          </a:prstGeom>
          <a:noFill/>
        </p:spPr>
        <p:txBody>
          <a:bodyPr wrap="none" rtlCol="0" anchor="ctr">
            <a:spAutoFit/>
          </a:bodyPr>
          <a:lstStyle/>
          <a:p>
            <a:r>
              <a:rPr lang="en-US" sz="1400" dirty="0" smtClean="0">
                <a:solidFill>
                  <a:schemeClr val="bg1">
                    <a:lumMod val="85000"/>
                  </a:schemeClr>
                </a:solidFill>
                <a:latin typeface="Rockwell"/>
                <a:cs typeface="Rockwell"/>
              </a:rPr>
              <a:t>MCB 293S</a:t>
            </a:r>
          </a:p>
        </p:txBody>
      </p:sp>
      <p:sp>
        <p:nvSpPr>
          <p:cNvPr id="14" name="Rectangle 13"/>
          <p:cNvSpPr/>
          <p:nvPr/>
        </p:nvSpPr>
        <p:spPr>
          <a:xfrm>
            <a:off x="3139571" y="6332355"/>
            <a:ext cx="1428245" cy="539114"/>
          </a:xfrm>
          <a:prstGeom prst="rect">
            <a:avLst/>
          </a:prstGeom>
          <a:solidFill>
            <a:schemeClr val="accent3">
              <a:lumMod val="60000"/>
              <a:lumOff val="40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rgbClr val="FFFFFF"/>
                </a:solidFill>
                <a:latin typeface="Rockwell"/>
                <a:cs typeface="Rockwell"/>
              </a:rPr>
              <a:t>Exploratory</a:t>
            </a:r>
          </a:p>
          <a:p>
            <a:pPr algn="ctr"/>
            <a:r>
              <a:rPr lang="en-US" sz="1400" dirty="0" smtClean="0">
                <a:solidFill>
                  <a:srgbClr val="FFFFFF"/>
                </a:solidFill>
                <a:latin typeface="Rockwell"/>
                <a:cs typeface="Rockwell"/>
              </a:rPr>
              <a:t>Data Analysis</a:t>
            </a:r>
            <a:endParaRPr lang="en-US" sz="1400" dirty="0">
              <a:solidFill>
                <a:srgbClr val="FFFFFF"/>
              </a:solidFill>
              <a:latin typeface="Rockwell"/>
              <a:cs typeface="Rockwell"/>
            </a:endParaRPr>
          </a:p>
        </p:txBody>
      </p:sp>
      <p:sp>
        <p:nvSpPr>
          <p:cNvPr id="15" name="Rectangle 14"/>
          <p:cNvSpPr/>
          <p:nvPr/>
        </p:nvSpPr>
        <p:spPr>
          <a:xfrm>
            <a:off x="4567817" y="6332355"/>
            <a:ext cx="1428245" cy="539114"/>
          </a:xfrm>
          <a:prstGeom prst="rect">
            <a:avLst/>
          </a:prstGeom>
          <a:solidFill>
            <a:schemeClr val="accent3">
              <a:lumMod val="5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rgbClr val="FFFFFF"/>
                </a:solidFill>
                <a:latin typeface="Rockwell"/>
                <a:cs typeface="Rockwell"/>
              </a:rPr>
              <a:t>Data Visualization</a:t>
            </a:r>
            <a:endParaRPr lang="en-US" sz="1400" dirty="0">
              <a:solidFill>
                <a:srgbClr val="FFFFFF"/>
              </a:solidFill>
              <a:latin typeface="Rockwell"/>
              <a:cs typeface="Rockwell"/>
            </a:endParaRPr>
          </a:p>
        </p:txBody>
      </p:sp>
      <p:sp>
        <p:nvSpPr>
          <p:cNvPr id="16" name="TextBox 15"/>
          <p:cNvSpPr txBox="1"/>
          <p:nvPr/>
        </p:nvSpPr>
        <p:spPr>
          <a:xfrm>
            <a:off x="8344983" y="6435277"/>
            <a:ext cx="799017" cy="307777"/>
          </a:xfrm>
          <a:prstGeom prst="rect">
            <a:avLst/>
          </a:prstGeom>
          <a:noFill/>
        </p:spPr>
        <p:txBody>
          <a:bodyPr wrap="none" rtlCol="0" anchor="ctr">
            <a:spAutoFit/>
          </a:bodyPr>
          <a:lstStyle/>
          <a:p>
            <a:pPr algn="r"/>
            <a:r>
              <a:rPr lang="en-US" sz="1400" dirty="0" smtClean="0">
                <a:solidFill>
                  <a:schemeClr val="bg1">
                    <a:lumMod val="85000"/>
                  </a:schemeClr>
                </a:solidFill>
                <a:latin typeface="Rockwell"/>
                <a:cs typeface="Rockwell"/>
              </a:rPr>
              <a:t>Week 1</a:t>
            </a:r>
          </a:p>
        </p:txBody>
      </p:sp>
    </p:spTree>
    <p:extLst>
      <p:ext uri="{BB962C8B-B14F-4D97-AF65-F5344CB8AC3E}">
        <p14:creationId xmlns:p14="http://schemas.microsoft.com/office/powerpoint/2010/main" val="3694199163"/>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2"/>
          <p:cNvSpPr>
            <a:spLocks noGrp="1"/>
          </p:cNvSpPr>
          <p:nvPr>
            <p:ph idx="1"/>
          </p:nvPr>
        </p:nvSpPr>
        <p:spPr>
          <a:xfrm>
            <a:off x="351374" y="1056106"/>
            <a:ext cx="8439423" cy="5262780"/>
          </a:xfrm>
        </p:spPr>
        <p:txBody>
          <a:bodyPr>
            <a:normAutofit/>
          </a:bodyPr>
          <a:lstStyle/>
          <a:p>
            <a:pPr marL="0" indent="0">
              <a:buNone/>
            </a:pPr>
            <a:r>
              <a:rPr lang="en-US" sz="2800" dirty="0" smtClean="0">
                <a:solidFill>
                  <a:schemeClr val="tx1">
                    <a:lumMod val="65000"/>
                    <a:lumOff val="35000"/>
                  </a:schemeClr>
                </a:solidFill>
                <a:latin typeface="Helvetica"/>
                <a:cs typeface="Helvetica"/>
              </a:rPr>
              <a:t>How many of each species do we have?</a:t>
            </a:r>
            <a:endParaRPr lang="en-US" sz="2400" dirty="0" smtClean="0">
              <a:solidFill>
                <a:schemeClr val="tx1">
                  <a:lumMod val="65000"/>
                  <a:lumOff val="35000"/>
                </a:schemeClr>
              </a:solidFill>
              <a:latin typeface="Helvetica"/>
              <a:cs typeface="Helvetica"/>
            </a:endParaRPr>
          </a:p>
        </p:txBody>
      </p:sp>
      <p:sp>
        <p:nvSpPr>
          <p:cNvPr id="4" name="Title 1"/>
          <p:cNvSpPr>
            <a:spLocks noGrp="1"/>
          </p:cNvSpPr>
          <p:nvPr>
            <p:ph type="title"/>
          </p:nvPr>
        </p:nvSpPr>
        <p:spPr>
          <a:xfrm>
            <a:off x="92596" y="1"/>
            <a:ext cx="8955499" cy="767328"/>
          </a:xfrm>
        </p:spPr>
        <p:txBody>
          <a:bodyPr>
            <a:normAutofit/>
          </a:bodyPr>
          <a:lstStyle/>
          <a:p>
            <a:pPr algn="l"/>
            <a:r>
              <a:rPr lang="en-US" sz="3600" dirty="0" smtClean="0">
                <a:solidFill>
                  <a:schemeClr val="tx1">
                    <a:lumMod val="65000"/>
                    <a:lumOff val="35000"/>
                  </a:schemeClr>
                </a:solidFill>
                <a:latin typeface="Rockwell"/>
                <a:cs typeface="Rockwell"/>
              </a:rPr>
              <a:t>Example in R</a:t>
            </a:r>
            <a:endParaRPr lang="en-US" sz="3600" dirty="0">
              <a:solidFill>
                <a:schemeClr val="tx1">
                  <a:lumMod val="65000"/>
                  <a:lumOff val="35000"/>
                </a:schemeClr>
              </a:solidFill>
              <a:latin typeface="Rockwell"/>
              <a:cs typeface="Rockwell"/>
            </a:endParaRPr>
          </a:p>
        </p:txBody>
      </p:sp>
      <p:sp>
        <p:nvSpPr>
          <p:cNvPr id="6" name="Rectangle 5"/>
          <p:cNvSpPr/>
          <p:nvPr/>
        </p:nvSpPr>
        <p:spPr>
          <a:xfrm>
            <a:off x="0" y="723606"/>
            <a:ext cx="4567817" cy="90786"/>
          </a:xfrm>
          <a:prstGeom prst="rect">
            <a:avLst/>
          </a:prstGeom>
          <a:solidFill>
            <a:schemeClr val="accent3">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chemeClr val="accent3">
                  <a:lumMod val="50000"/>
                </a:schemeClr>
              </a:solidFill>
              <a:latin typeface="Helvetica"/>
              <a:cs typeface="Helvetica"/>
            </a:endParaRPr>
          </a:p>
        </p:txBody>
      </p:sp>
      <p:sp>
        <p:nvSpPr>
          <p:cNvPr id="7" name="Rectangle 6"/>
          <p:cNvSpPr/>
          <p:nvPr/>
        </p:nvSpPr>
        <p:spPr>
          <a:xfrm>
            <a:off x="1" y="6318886"/>
            <a:ext cx="9143998" cy="539114"/>
          </a:xfrm>
          <a:prstGeom prst="rect">
            <a:avLst/>
          </a:prstGeom>
          <a:solidFill>
            <a:schemeClr val="accent3">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chemeClr val="accent3">
                  <a:lumMod val="50000"/>
                </a:schemeClr>
              </a:solidFill>
              <a:latin typeface="Helvetica"/>
              <a:cs typeface="Helvetica"/>
            </a:endParaRPr>
          </a:p>
        </p:txBody>
      </p:sp>
      <p:sp>
        <p:nvSpPr>
          <p:cNvPr id="8" name="TextBox 7"/>
          <p:cNvSpPr txBox="1"/>
          <p:nvPr/>
        </p:nvSpPr>
        <p:spPr>
          <a:xfrm>
            <a:off x="674582" y="2206183"/>
            <a:ext cx="7404590" cy="830997"/>
          </a:xfrm>
          <a:prstGeom prst="rect">
            <a:avLst/>
          </a:prstGeom>
          <a:solidFill>
            <a:schemeClr val="tx2">
              <a:lumMod val="50000"/>
            </a:schemeClr>
          </a:solidFill>
        </p:spPr>
        <p:txBody>
          <a:bodyPr wrap="square" rtlCol="0">
            <a:spAutoFit/>
          </a:bodyPr>
          <a:lstStyle/>
          <a:p>
            <a:endParaRPr lang="en-US" sz="1600" dirty="0" smtClean="0">
              <a:solidFill>
                <a:schemeClr val="bg1"/>
              </a:solidFill>
              <a:latin typeface="Consolas"/>
              <a:cs typeface="Consolas"/>
            </a:endParaRPr>
          </a:p>
          <a:p>
            <a:r>
              <a:rPr lang="en-US" sz="1600" dirty="0" smtClean="0">
                <a:solidFill>
                  <a:schemeClr val="bg1"/>
                </a:solidFill>
                <a:latin typeface="Consolas"/>
                <a:cs typeface="Consolas"/>
              </a:rPr>
              <a:t>   </a:t>
            </a:r>
            <a:r>
              <a:rPr lang="mr-IN" sz="1600" dirty="0" smtClean="0">
                <a:solidFill>
                  <a:schemeClr val="bg1"/>
                </a:solidFill>
                <a:latin typeface="Consolas"/>
                <a:cs typeface="Consolas"/>
              </a:rPr>
              <a:t> </a:t>
            </a:r>
            <a:r>
              <a:rPr lang="mr-IN" sz="1600" dirty="0">
                <a:solidFill>
                  <a:schemeClr val="bg1"/>
                </a:solidFill>
                <a:latin typeface="Consolas"/>
                <a:cs typeface="Consolas"/>
              </a:rPr>
              <a:t>setosa versicolor  virginica </a:t>
            </a:r>
          </a:p>
          <a:p>
            <a:r>
              <a:rPr lang="mr-IN" sz="1600" dirty="0">
                <a:solidFill>
                  <a:schemeClr val="bg1"/>
                </a:solidFill>
                <a:latin typeface="Consolas"/>
                <a:cs typeface="Consolas"/>
              </a:rPr>
              <a:t>        50         50         50 </a:t>
            </a:r>
            <a:endParaRPr lang="mr-IN" sz="1600" dirty="0" smtClean="0">
              <a:solidFill>
                <a:schemeClr val="bg1"/>
              </a:solidFill>
              <a:latin typeface="Consolas"/>
              <a:cs typeface="Consolas"/>
            </a:endParaRPr>
          </a:p>
        </p:txBody>
      </p:sp>
      <p:sp>
        <p:nvSpPr>
          <p:cNvPr id="9" name="TextBox 8"/>
          <p:cNvSpPr txBox="1"/>
          <p:nvPr/>
        </p:nvSpPr>
        <p:spPr>
          <a:xfrm>
            <a:off x="674581" y="1784254"/>
            <a:ext cx="7404591" cy="338554"/>
          </a:xfrm>
          <a:prstGeom prst="rect">
            <a:avLst/>
          </a:prstGeom>
          <a:solidFill>
            <a:schemeClr val="tx2">
              <a:lumMod val="50000"/>
            </a:schemeClr>
          </a:solidFill>
        </p:spPr>
        <p:txBody>
          <a:bodyPr wrap="square" rtlCol="0">
            <a:spAutoFit/>
          </a:bodyPr>
          <a:lstStyle/>
          <a:p>
            <a:r>
              <a:rPr lang="en-US" sz="1600" dirty="0" smtClean="0">
                <a:solidFill>
                  <a:schemeClr val="accent6"/>
                </a:solidFill>
                <a:latin typeface="Consolas"/>
                <a:cs typeface="Consolas"/>
              </a:rPr>
              <a:t>&gt; table(</a:t>
            </a:r>
            <a:r>
              <a:rPr lang="en-US" sz="1600" dirty="0" err="1" smtClean="0">
                <a:solidFill>
                  <a:schemeClr val="accent6"/>
                </a:solidFill>
                <a:latin typeface="Consolas"/>
                <a:cs typeface="Consolas"/>
              </a:rPr>
              <a:t>iris$Species</a:t>
            </a:r>
            <a:r>
              <a:rPr lang="en-US" sz="1600" dirty="0" smtClean="0">
                <a:solidFill>
                  <a:schemeClr val="accent6"/>
                </a:solidFill>
                <a:latin typeface="Consolas"/>
                <a:cs typeface="Consolas"/>
              </a:rPr>
              <a:t>)</a:t>
            </a:r>
            <a:endParaRPr lang="mr-IN" sz="1600" dirty="0" smtClean="0">
              <a:solidFill>
                <a:schemeClr val="accent6"/>
              </a:solidFill>
              <a:latin typeface="Consolas"/>
              <a:cs typeface="Consolas"/>
            </a:endParaRPr>
          </a:p>
        </p:txBody>
      </p:sp>
      <p:sp>
        <p:nvSpPr>
          <p:cNvPr id="5" name="TextBox 4"/>
          <p:cNvSpPr txBox="1"/>
          <p:nvPr/>
        </p:nvSpPr>
        <p:spPr>
          <a:xfrm>
            <a:off x="607743" y="5521159"/>
            <a:ext cx="1697790" cy="738664"/>
          </a:xfrm>
          <a:prstGeom prst="rect">
            <a:avLst/>
          </a:prstGeom>
          <a:noFill/>
        </p:spPr>
        <p:txBody>
          <a:bodyPr wrap="square" rtlCol="0">
            <a:spAutoFit/>
          </a:bodyPr>
          <a:lstStyle/>
          <a:p>
            <a:r>
              <a:rPr lang="en-US" sz="1050" dirty="0">
                <a:latin typeface="Cambria"/>
                <a:cs typeface="Cambria"/>
              </a:rPr>
              <a:t>CC BY-SA 3.0, https://</a:t>
            </a:r>
            <a:r>
              <a:rPr lang="en-US" sz="1050" dirty="0" err="1">
                <a:latin typeface="Cambria"/>
                <a:cs typeface="Cambria"/>
              </a:rPr>
              <a:t>commons.wikimedia.org</a:t>
            </a:r>
            <a:r>
              <a:rPr lang="en-US" sz="1050" dirty="0">
                <a:latin typeface="Cambria"/>
                <a:cs typeface="Cambria"/>
              </a:rPr>
              <a:t>/w/</a:t>
            </a:r>
            <a:r>
              <a:rPr lang="en-US" sz="1050" dirty="0" err="1">
                <a:latin typeface="Cambria"/>
                <a:cs typeface="Cambria"/>
              </a:rPr>
              <a:t>index.php?curid</a:t>
            </a:r>
            <a:r>
              <a:rPr lang="en-US" sz="1050" dirty="0">
                <a:latin typeface="Cambria"/>
                <a:cs typeface="Cambria"/>
              </a:rPr>
              <a:t>=170298</a:t>
            </a:r>
          </a:p>
        </p:txBody>
      </p:sp>
      <p:pic>
        <p:nvPicPr>
          <p:cNvPr id="11" name="Picture 10" descr="Kosaciec_szczecinkowaty_Iris_setosa.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742" y="3177227"/>
            <a:ext cx="1697790" cy="2263720"/>
          </a:xfrm>
          <a:prstGeom prst="rect">
            <a:avLst/>
          </a:prstGeom>
        </p:spPr>
      </p:pic>
      <p:sp>
        <p:nvSpPr>
          <p:cNvPr id="12" name="TextBox 11"/>
          <p:cNvSpPr txBox="1"/>
          <p:nvPr/>
        </p:nvSpPr>
        <p:spPr>
          <a:xfrm>
            <a:off x="2965932" y="5521159"/>
            <a:ext cx="2265946" cy="738664"/>
          </a:xfrm>
          <a:prstGeom prst="rect">
            <a:avLst/>
          </a:prstGeom>
          <a:noFill/>
        </p:spPr>
        <p:txBody>
          <a:bodyPr wrap="square" rtlCol="0">
            <a:spAutoFit/>
          </a:bodyPr>
          <a:lstStyle/>
          <a:p>
            <a:r>
              <a:rPr lang="en-US" sz="1050" dirty="0">
                <a:latin typeface="Cambria"/>
                <a:cs typeface="Cambria"/>
              </a:rPr>
              <a:t>By D. Gordon E. Robertson - Own work, CC BY-SA 3.0, https://</a:t>
            </a:r>
            <a:r>
              <a:rPr lang="en-US" sz="1050" dirty="0" err="1">
                <a:latin typeface="Cambria"/>
                <a:cs typeface="Cambria"/>
              </a:rPr>
              <a:t>commons.wikimedia.org</a:t>
            </a:r>
            <a:r>
              <a:rPr lang="en-US" sz="1050" dirty="0">
                <a:latin typeface="Cambria"/>
                <a:cs typeface="Cambria"/>
              </a:rPr>
              <a:t>/w/</a:t>
            </a:r>
            <a:r>
              <a:rPr lang="en-US" sz="1050" dirty="0" err="1">
                <a:latin typeface="Cambria"/>
                <a:cs typeface="Cambria"/>
              </a:rPr>
              <a:t>index.php?curid</a:t>
            </a:r>
            <a:r>
              <a:rPr lang="en-US" sz="1050" dirty="0">
                <a:latin typeface="Cambria"/>
                <a:cs typeface="Cambria"/>
              </a:rPr>
              <a:t>=10227368</a:t>
            </a:r>
          </a:p>
        </p:txBody>
      </p:sp>
      <p:pic>
        <p:nvPicPr>
          <p:cNvPr id="13" name="Picture 12" descr="Blue_Flag,_Ottawa.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65932" y="3175001"/>
            <a:ext cx="2265946" cy="2265946"/>
          </a:xfrm>
          <a:prstGeom prst="rect">
            <a:avLst/>
          </a:prstGeom>
        </p:spPr>
      </p:pic>
      <p:pic>
        <p:nvPicPr>
          <p:cNvPr id="14" name="Picture 13" descr="Iris_virginica.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37841" y="3175001"/>
            <a:ext cx="2775284" cy="2259255"/>
          </a:xfrm>
          <a:prstGeom prst="rect">
            <a:avLst/>
          </a:prstGeom>
        </p:spPr>
      </p:pic>
      <p:sp>
        <p:nvSpPr>
          <p:cNvPr id="15" name="TextBox 14"/>
          <p:cNvSpPr txBox="1"/>
          <p:nvPr/>
        </p:nvSpPr>
        <p:spPr>
          <a:xfrm>
            <a:off x="5737841" y="5518728"/>
            <a:ext cx="2775284" cy="738664"/>
          </a:xfrm>
          <a:prstGeom prst="rect">
            <a:avLst/>
          </a:prstGeom>
          <a:noFill/>
        </p:spPr>
        <p:txBody>
          <a:bodyPr wrap="square" rtlCol="0">
            <a:spAutoFit/>
          </a:bodyPr>
          <a:lstStyle/>
          <a:p>
            <a:r>
              <a:rPr lang="en-US" sz="1050" dirty="0">
                <a:latin typeface="Cambria"/>
                <a:cs typeface="Cambria"/>
              </a:rPr>
              <a:t>By Frank Mayfield - originally posted to Flickr as Iris </a:t>
            </a:r>
            <a:r>
              <a:rPr lang="en-US" sz="1050" dirty="0" err="1">
                <a:latin typeface="Cambria"/>
                <a:cs typeface="Cambria"/>
              </a:rPr>
              <a:t>virginica</a:t>
            </a:r>
            <a:r>
              <a:rPr lang="en-US" sz="1050" dirty="0">
                <a:latin typeface="Cambria"/>
                <a:cs typeface="Cambria"/>
              </a:rPr>
              <a:t> </a:t>
            </a:r>
            <a:r>
              <a:rPr lang="en-US" sz="1050" dirty="0" err="1">
                <a:latin typeface="Cambria"/>
                <a:cs typeface="Cambria"/>
              </a:rPr>
              <a:t>shrevei</a:t>
            </a:r>
            <a:r>
              <a:rPr lang="en-US" sz="1050" dirty="0">
                <a:latin typeface="Cambria"/>
                <a:cs typeface="Cambria"/>
              </a:rPr>
              <a:t> BLUE FLAG, CC BY-SA 2.0, https://</a:t>
            </a:r>
            <a:r>
              <a:rPr lang="en-US" sz="1050" dirty="0" err="1">
                <a:latin typeface="Cambria"/>
                <a:cs typeface="Cambria"/>
              </a:rPr>
              <a:t>commons.wikimedia.org</a:t>
            </a:r>
            <a:r>
              <a:rPr lang="en-US" sz="1050" dirty="0">
                <a:latin typeface="Cambria"/>
                <a:cs typeface="Cambria"/>
              </a:rPr>
              <a:t>/w/</a:t>
            </a:r>
            <a:r>
              <a:rPr lang="en-US" sz="1050" dirty="0" err="1">
                <a:latin typeface="Cambria"/>
                <a:cs typeface="Cambria"/>
              </a:rPr>
              <a:t>index.php?curid</a:t>
            </a:r>
            <a:r>
              <a:rPr lang="en-US" sz="1050" dirty="0">
                <a:latin typeface="Cambria"/>
                <a:cs typeface="Cambria"/>
              </a:rPr>
              <a:t>=9805580</a:t>
            </a:r>
          </a:p>
        </p:txBody>
      </p:sp>
      <p:sp>
        <p:nvSpPr>
          <p:cNvPr id="17" name="TextBox 16"/>
          <p:cNvSpPr txBox="1"/>
          <p:nvPr/>
        </p:nvSpPr>
        <p:spPr>
          <a:xfrm>
            <a:off x="1" y="6435277"/>
            <a:ext cx="1014934" cy="307777"/>
          </a:xfrm>
          <a:prstGeom prst="rect">
            <a:avLst/>
          </a:prstGeom>
          <a:noFill/>
        </p:spPr>
        <p:txBody>
          <a:bodyPr wrap="none" rtlCol="0" anchor="ctr">
            <a:spAutoFit/>
          </a:bodyPr>
          <a:lstStyle/>
          <a:p>
            <a:r>
              <a:rPr lang="en-US" sz="1400" dirty="0" smtClean="0">
                <a:solidFill>
                  <a:schemeClr val="bg1">
                    <a:lumMod val="85000"/>
                  </a:schemeClr>
                </a:solidFill>
                <a:latin typeface="Rockwell"/>
                <a:cs typeface="Rockwell"/>
              </a:rPr>
              <a:t>MCB 293S</a:t>
            </a:r>
          </a:p>
        </p:txBody>
      </p:sp>
      <p:sp>
        <p:nvSpPr>
          <p:cNvPr id="18" name="Rectangle 17"/>
          <p:cNvSpPr/>
          <p:nvPr/>
        </p:nvSpPr>
        <p:spPr>
          <a:xfrm>
            <a:off x="3139571" y="6332355"/>
            <a:ext cx="1428245" cy="539114"/>
          </a:xfrm>
          <a:prstGeom prst="rect">
            <a:avLst/>
          </a:prstGeom>
          <a:solidFill>
            <a:schemeClr val="accent3">
              <a:lumMod val="60000"/>
              <a:lumOff val="40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rgbClr val="FFFFFF"/>
                </a:solidFill>
                <a:latin typeface="Rockwell"/>
                <a:cs typeface="Rockwell"/>
              </a:rPr>
              <a:t>Exploratory</a:t>
            </a:r>
          </a:p>
          <a:p>
            <a:pPr algn="ctr"/>
            <a:r>
              <a:rPr lang="en-US" sz="1400" dirty="0" smtClean="0">
                <a:solidFill>
                  <a:srgbClr val="FFFFFF"/>
                </a:solidFill>
                <a:latin typeface="Rockwell"/>
                <a:cs typeface="Rockwell"/>
              </a:rPr>
              <a:t>Data Analysis</a:t>
            </a:r>
            <a:endParaRPr lang="en-US" sz="1400" dirty="0">
              <a:solidFill>
                <a:srgbClr val="FFFFFF"/>
              </a:solidFill>
              <a:latin typeface="Rockwell"/>
              <a:cs typeface="Rockwell"/>
            </a:endParaRPr>
          </a:p>
        </p:txBody>
      </p:sp>
      <p:sp>
        <p:nvSpPr>
          <p:cNvPr id="19" name="Rectangle 18"/>
          <p:cNvSpPr/>
          <p:nvPr/>
        </p:nvSpPr>
        <p:spPr>
          <a:xfrm>
            <a:off x="4567817" y="6332355"/>
            <a:ext cx="1428245" cy="539114"/>
          </a:xfrm>
          <a:prstGeom prst="rect">
            <a:avLst/>
          </a:prstGeom>
          <a:solidFill>
            <a:schemeClr val="accent3">
              <a:lumMod val="5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rgbClr val="FFFFFF"/>
                </a:solidFill>
                <a:latin typeface="Rockwell"/>
                <a:cs typeface="Rockwell"/>
              </a:rPr>
              <a:t>Data Visualization</a:t>
            </a:r>
            <a:endParaRPr lang="en-US" sz="1400" dirty="0">
              <a:solidFill>
                <a:srgbClr val="FFFFFF"/>
              </a:solidFill>
              <a:latin typeface="Rockwell"/>
              <a:cs typeface="Rockwell"/>
            </a:endParaRPr>
          </a:p>
        </p:txBody>
      </p:sp>
      <p:sp>
        <p:nvSpPr>
          <p:cNvPr id="20" name="TextBox 19"/>
          <p:cNvSpPr txBox="1"/>
          <p:nvPr/>
        </p:nvSpPr>
        <p:spPr>
          <a:xfrm>
            <a:off x="8344983" y="6435277"/>
            <a:ext cx="799017" cy="307777"/>
          </a:xfrm>
          <a:prstGeom prst="rect">
            <a:avLst/>
          </a:prstGeom>
          <a:noFill/>
        </p:spPr>
        <p:txBody>
          <a:bodyPr wrap="none" rtlCol="0" anchor="ctr">
            <a:spAutoFit/>
          </a:bodyPr>
          <a:lstStyle/>
          <a:p>
            <a:pPr algn="r"/>
            <a:r>
              <a:rPr lang="en-US" sz="1400" dirty="0" smtClean="0">
                <a:solidFill>
                  <a:schemeClr val="bg1">
                    <a:lumMod val="85000"/>
                  </a:schemeClr>
                </a:solidFill>
                <a:latin typeface="Rockwell"/>
                <a:cs typeface="Rockwell"/>
              </a:rPr>
              <a:t>Week 1</a:t>
            </a:r>
          </a:p>
        </p:txBody>
      </p:sp>
    </p:spTree>
    <p:extLst>
      <p:ext uri="{BB962C8B-B14F-4D97-AF65-F5344CB8AC3E}">
        <p14:creationId xmlns:p14="http://schemas.microsoft.com/office/powerpoint/2010/main" val="181565403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2" grpId="0"/>
      <p:bldP spid="1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2"/>
          <p:cNvSpPr>
            <a:spLocks noGrp="1"/>
          </p:cNvSpPr>
          <p:nvPr>
            <p:ph idx="1"/>
          </p:nvPr>
        </p:nvSpPr>
        <p:spPr>
          <a:xfrm>
            <a:off x="351374" y="1056106"/>
            <a:ext cx="8439423" cy="728148"/>
          </a:xfrm>
        </p:spPr>
        <p:txBody>
          <a:bodyPr>
            <a:normAutofit/>
          </a:bodyPr>
          <a:lstStyle/>
          <a:p>
            <a:pPr marL="0" indent="0">
              <a:buNone/>
            </a:pPr>
            <a:r>
              <a:rPr lang="en-US" sz="2800" dirty="0" smtClean="0">
                <a:solidFill>
                  <a:schemeClr val="tx1">
                    <a:lumMod val="65000"/>
                    <a:lumOff val="35000"/>
                  </a:schemeClr>
                </a:solidFill>
                <a:latin typeface="Helvetica"/>
                <a:cs typeface="Helvetica"/>
              </a:rPr>
              <a:t>What do the numerical variables look like?</a:t>
            </a:r>
            <a:endParaRPr lang="en-US" sz="2400" dirty="0" smtClean="0">
              <a:solidFill>
                <a:schemeClr val="tx1">
                  <a:lumMod val="65000"/>
                  <a:lumOff val="35000"/>
                </a:schemeClr>
              </a:solidFill>
              <a:latin typeface="Helvetica"/>
              <a:cs typeface="Helvetica"/>
            </a:endParaRPr>
          </a:p>
        </p:txBody>
      </p:sp>
      <p:sp>
        <p:nvSpPr>
          <p:cNvPr id="4" name="Title 1"/>
          <p:cNvSpPr>
            <a:spLocks noGrp="1"/>
          </p:cNvSpPr>
          <p:nvPr>
            <p:ph type="title"/>
          </p:nvPr>
        </p:nvSpPr>
        <p:spPr>
          <a:xfrm>
            <a:off x="92596" y="1"/>
            <a:ext cx="8955499" cy="767328"/>
          </a:xfrm>
        </p:spPr>
        <p:txBody>
          <a:bodyPr>
            <a:normAutofit/>
          </a:bodyPr>
          <a:lstStyle/>
          <a:p>
            <a:pPr algn="l"/>
            <a:r>
              <a:rPr lang="en-US" sz="3600" dirty="0" smtClean="0">
                <a:solidFill>
                  <a:schemeClr val="tx1">
                    <a:lumMod val="65000"/>
                    <a:lumOff val="35000"/>
                  </a:schemeClr>
                </a:solidFill>
                <a:latin typeface="Rockwell"/>
                <a:cs typeface="Rockwell"/>
              </a:rPr>
              <a:t>Example in R</a:t>
            </a:r>
            <a:endParaRPr lang="en-US" sz="3600" dirty="0">
              <a:solidFill>
                <a:schemeClr val="tx1">
                  <a:lumMod val="65000"/>
                  <a:lumOff val="35000"/>
                </a:schemeClr>
              </a:solidFill>
              <a:latin typeface="Rockwell"/>
              <a:cs typeface="Rockwell"/>
            </a:endParaRPr>
          </a:p>
        </p:txBody>
      </p:sp>
      <p:sp>
        <p:nvSpPr>
          <p:cNvPr id="6" name="Rectangle 5"/>
          <p:cNvSpPr/>
          <p:nvPr/>
        </p:nvSpPr>
        <p:spPr>
          <a:xfrm>
            <a:off x="0" y="723606"/>
            <a:ext cx="4567817" cy="90786"/>
          </a:xfrm>
          <a:prstGeom prst="rect">
            <a:avLst/>
          </a:prstGeom>
          <a:solidFill>
            <a:schemeClr val="accent3">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chemeClr val="accent3">
                  <a:lumMod val="50000"/>
                </a:schemeClr>
              </a:solidFill>
              <a:latin typeface="Helvetica"/>
              <a:cs typeface="Helvetica"/>
            </a:endParaRPr>
          </a:p>
        </p:txBody>
      </p:sp>
      <p:sp>
        <p:nvSpPr>
          <p:cNvPr id="7" name="Rectangle 6"/>
          <p:cNvSpPr/>
          <p:nvPr/>
        </p:nvSpPr>
        <p:spPr>
          <a:xfrm>
            <a:off x="1" y="6318886"/>
            <a:ext cx="9143998" cy="539114"/>
          </a:xfrm>
          <a:prstGeom prst="rect">
            <a:avLst/>
          </a:prstGeom>
          <a:solidFill>
            <a:schemeClr val="accent3">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chemeClr val="accent3">
                  <a:lumMod val="50000"/>
                </a:schemeClr>
              </a:solidFill>
              <a:latin typeface="Helvetica"/>
              <a:cs typeface="Helvetica"/>
            </a:endParaRPr>
          </a:p>
        </p:txBody>
      </p:sp>
      <p:sp>
        <p:nvSpPr>
          <p:cNvPr id="8" name="TextBox 7"/>
          <p:cNvSpPr txBox="1"/>
          <p:nvPr/>
        </p:nvSpPr>
        <p:spPr>
          <a:xfrm>
            <a:off x="674582" y="2206183"/>
            <a:ext cx="7404590" cy="338554"/>
          </a:xfrm>
          <a:prstGeom prst="rect">
            <a:avLst/>
          </a:prstGeom>
          <a:solidFill>
            <a:schemeClr val="tx2">
              <a:lumMod val="50000"/>
            </a:schemeClr>
          </a:solidFill>
        </p:spPr>
        <p:txBody>
          <a:bodyPr wrap="square" rtlCol="0">
            <a:spAutoFit/>
          </a:bodyPr>
          <a:lstStyle/>
          <a:p>
            <a:r>
              <a:rPr lang="mr-IN" sz="1600" dirty="0">
                <a:solidFill>
                  <a:schemeClr val="bg1"/>
                </a:solidFill>
                <a:latin typeface="Consolas"/>
                <a:cs typeface="Consolas"/>
              </a:rPr>
              <a:t>[1] 5.843333</a:t>
            </a:r>
            <a:endParaRPr lang="mr-IN" sz="1600" dirty="0" smtClean="0">
              <a:solidFill>
                <a:schemeClr val="bg1"/>
              </a:solidFill>
              <a:latin typeface="Consolas"/>
              <a:cs typeface="Consolas"/>
            </a:endParaRPr>
          </a:p>
        </p:txBody>
      </p:sp>
      <p:sp>
        <p:nvSpPr>
          <p:cNvPr id="9" name="TextBox 8"/>
          <p:cNvSpPr txBox="1"/>
          <p:nvPr/>
        </p:nvSpPr>
        <p:spPr>
          <a:xfrm>
            <a:off x="674581" y="1784254"/>
            <a:ext cx="7404591" cy="338554"/>
          </a:xfrm>
          <a:prstGeom prst="rect">
            <a:avLst/>
          </a:prstGeom>
          <a:solidFill>
            <a:schemeClr val="tx2">
              <a:lumMod val="50000"/>
            </a:schemeClr>
          </a:solidFill>
        </p:spPr>
        <p:txBody>
          <a:bodyPr wrap="square" rtlCol="0">
            <a:spAutoFit/>
          </a:bodyPr>
          <a:lstStyle/>
          <a:p>
            <a:r>
              <a:rPr lang="en-US" sz="1600" dirty="0" smtClean="0">
                <a:solidFill>
                  <a:schemeClr val="accent6"/>
                </a:solidFill>
                <a:latin typeface="Consolas"/>
                <a:cs typeface="Consolas"/>
              </a:rPr>
              <a:t>&gt; mean(</a:t>
            </a:r>
            <a:r>
              <a:rPr lang="en-US" sz="1600" dirty="0" err="1" smtClean="0">
                <a:solidFill>
                  <a:schemeClr val="accent6"/>
                </a:solidFill>
                <a:latin typeface="Consolas"/>
                <a:cs typeface="Consolas"/>
              </a:rPr>
              <a:t>iris$Sepal.Length</a:t>
            </a:r>
            <a:r>
              <a:rPr lang="en-US" sz="1600" dirty="0" smtClean="0">
                <a:solidFill>
                  <a:schemeClr val="accent6"/>
                </a:solidFill>
                <a:latin typeface="Consolas"/>
                <a:cs typeface="Consolas"/>
              </a:rPr>
              <a:t>)</a:t>
            </a:r>
            <a:endParaRPr lang="mr-IN" sz="1600" dirty="0" smtClean="0">
              <a:solidFill>
                <a:schemeClr val="accent6"/>
              </a:solidFill>
              <a:latin typeface="Consolas"/>
              <a:cs typeface="Consolas"/>
            </a:endParaRPr>
          </a:p>
        </p:txBody>
      </p:sp>
      <p:sp>
        <p:nvSpPr>
          <p:cNvPr id="12" name="TextBox 11"/>
          <p:cNvSpPr txBox="1"/>
          <p:nvPr/>
        </p:nvSpPr>
        <p:spPr>
          <a:xfrm>
            <a:off x="674582" y="3223187"/>
            <a:ext cx="7404590" cy="338554"/>
          </a:xfrm>
          <a:prstGeom prst="rect">
            <a:avLst/>
          </a:prstGeom>
          <a:solidFill>
            <a:schemeClr val="tx2">
              <a:lumMod val="50000"/>
            </a:schemeClr>
          </a:solidFill>
        </p:spPr>
        <p:txBody>
          <a:bodyPr wrap="square" rtlCol="0">
            <a:spAutoFit/>
          </a:bodyPr>
          <a:lstStyle/>
          <a:p>
            <a:r>
              <a:rPr lang="mr-IN" sz="1600" dirty="0">
                <a:solidFill>
                  <a:schemeClr val="bg1"/>
                </a:solidFill>
                <a:latin typeface="Consolas"/>
                <a:cs typeface="Consolas"/>
              </a:rPr>
              <a:t>[1] 3.057333</a:t>
            </a:r>
            <a:endParaRPr lang="mr-IN" sz="1600" dirty="0" smtClean="0">
              <a:solidFill>
                <a:schemeClr val="bg1"/>
              </a:solidFill>
              <a:latin typeface="Consolas"/>
              <a:cs typeface="Consolas"/>
            </a:endParaRPr>
          </a:p>
        </p:txBody>
      </p:sp>
      <p:sp>
        <p:nvSpPr>
          <p:cNvPr id="13" name="TextBox 12"/>
          <p:cNvSpPr txBox="1"/>
          <p:nvPr/>
        </p:nvSpPr>
        <p:spPr>
          <a:xfrm>
            <a:off x="674581" y="2801258"/>
            <a:ext cx="7404591" cy="338554"/>
          </a:xfrm>
          <a:prstGeom prst="rect">
            <a:avLst/>
          </a:prstGeom>
          <a:solidFill>
            <a:schemeClr val="tx2">
              <a:lumMod val="50000"/>
            </a:schemeClr>
          </a:solidFill>
        </p:spPr>
        <p:txBody>
          <a:bodyPr wrap="square" rtlCol="0">
            <a:spAutoFit/>
          </a:bodyPr>
          <a:lstStyle/>
          <a:p>
            <a:r>
              <a:rPr lang="en-US" sz="1600" dirty="0" smtClean="0">
                <a:solidFill>
                  <a:schemeClr val="accent6"/>
                </a:solidFill>
                <a:latin typeface="Consolas"/>
                <a:cs typeface="Consolas"/>
              </a:rPr>
              <a:t>&gt; mean(</a:t>
            </a:r>
            <a:r>
              <a:rPr lang="en-US" sz="1600" dirty="0" err="1" smtClean="0">
                <a:solidFill>
                  <a:schemeClr val="accent6"/>
                </a:solidFill>
                <a:latin typeface="Consolas"/>
                <a:cs typeface="Consolas"/>
              </a:rPr>
              <a:t>iris$Sepal.Width</a:t>
            </a:r>
            <a:r>
              <a:rPr lang="en-US" sz="1600" dirty="0" smtClean="0">
                <a:solidFill>
                  <a:schemeClr val="accent6"/>
                </a:solidFill>
                <a:latin typeface="Consolas"/>
                <a:cs typeface="Consolas"/>
              </a:rPr>
              <a:t>)</a:t>
            </a:r>
            <a:endParaRPr lang="mr-IN" sz="1600" dirty="0" smtClean="0">
              <a:solidFill>
                <a:schemeClr val="accent6"/>
              </a:solidFill>
              <a:latin typeface="Consolas"/>
              <a:cs typeface="Consolas"/>
            </a:endParaRPr>
          </a:p>
        </p:txBody>
      </p:sp>
      <p:sp>
        <p:nvSpPr>
          <p:cNvPr id="14" name="TextBox 13"/>
          <p:cNvSpPr txBox="1"/>
          <p:nvPr/>
        </p:nvSpPr>
        <p:spPr>
          <a:xfrm>
            <a:off x="674582" y="4232579"/>
            <a:ext cx="7404590" cy="338554"/>
          </a:xfrm>
          <a:prstGeom prst="rect">
            <a:avLst/>
          </a:prstGeom>
          <a:solidFill>
            <a:schemeClr val="tx2">
              <a:lumMod val="50000"/>
            </a:schemeClr>
          </a:solidFill>
        </p:spPr>
        <p:txBody>
          <a:bodyPr wrap="square" rtlCol="0">
            <a:spAutoFit/>
          </a:bodyPr>
          <a:lstStyle/>
          <a:p>
            <a:r>
              <a:rPr lang="mr-IN" sz="1600" dirty="0">
                <a:solidFill>
                  <a:schemeClr val="bg1"/>
                </a:solidFill>
                <a:latin typeface="Consolas"/>
                <a:cs typeface="Consolas"/>
              </a:rPr>
              <a:t>[1] 3.758</a:t>
            </a:r>
            <a:endParaRPr lang="mr-IN" sz="1600" dirty="0" smtClean="0">
              <a:solidFill>
                <a:schemeClr val="bg1"/>
              </a:solidFill>
              <a:latin typeface="Consolas"/>
              <a:cs typeface="Consolas"/>
            </a:endParaRPr>
          </a:p>
        </p:txBody>
      </p:sp>
      <p:sp>
        <p:nvSpPr>
          <p:cNvPr id="15" name="TextBox 14"/>
          <p:cNvSpPr txBox="1"/>
          <p:nvPr/>
        </p:nvSpPr>
        <p:spPr>
          <a:xfrm>
            <a:off x="674581" y="3810650"/>
            <a:ext cx="7404591" cy="338554"/>
          </a:xfrm>
          <a:prstGeom prst="rect">
            <a:avLst/>
          </a:prstGeom>
          <a:solidFill>
            <a:schemeClr val="tx2">
              <a:lumMod val="50000"/>
            </a:schemeClr>
          </a:solidFill>
        </p:spPr>
        <p:txBody>
          <a:bodyPr wrap="square" rtlCol="0">
            <a:spAutoFit/>
          </a:bodyPr>
          <a:lstStyle/>
          <a:p>
            <a:r>
              <a:rPr lang="en-US" sz="1600" dirty="0" smtClean="0">
                <a:solidFill>
                  <a:schemeClr val="accent6"/>
                </a:solidFill>
                <a:latin typeface="Consolas"/>
                <a:cs typeface="Consolas"/>
              </a:rPr>
              <a:t>&gt; mean(</a:t>
            </a:r>
            <a:r>
              <a:rPr lang="en-US" sz="1600" dirty="0" err="1" smtClean="0">
                <a:solidFill>
                  <a:schemeClr val="accent6"/>
                </a:solidFill>
                <a:latin typeface="Consolas"/>
                <a:cs typeface="Consolas"/>
              </a:rPr>
              <a:t>iris$Petal.Length</a:t>
            </a:r>
            <a:r>
              <a:rPr lang="en-US" sz="1600" dirty="0" smtClean="0">
                <a:solidFill>
                  <a:schemeClr val="accent6"/>
                </a:solidFill>
                <a:latin typeface="Consolas"/>
                <a:cs typeface="Consolas"/>
              </a:rPr>
              <a:t>)</a:t>
            </a:r>
            <a:endParaRPr lang="mr-IN" sz="1600" dirty="0" smtClean="0">
              <a:solidFill>
                <a:schemeClr val="accent6"/>
              </a:solidFill>
              <a:latin typeface="Consolas"/>
              <a:cs typeface="Consolas"/>
            </a:endParaRPr>
          </a:p>
        </p:txBody>
      </p:sp>
      <p:sp>
        <p:nvSpPr>
          <p:cNvPr id="16" name="TextBox 15"/>
          <p:cNvSpPr txBox="1"/>
          <p:nvPr/>
        </p:nvSpPr>
        <p:spPr>
          <a:xfrm>
            <a:off x="674582" y="5219849"/>
            <a:ext cx="7404590" cy="338554"/>
          </a:xfrm>
          <a:prstGeom prst="rect">
            <a:avLst/>
          </a:prstGeom>
          <a:solidFill>
            <a:schemeClr val="tx2">
              <a:lumMod val="50000"/>
            </a:schemeClr>
          </a:solidFill>
        </p:spPr>
        <p:txBody>
          <a:bodyPr wrap="square" rtlCol="0">
            <a:spAutoFit/>
          </a:bodyPr>
          <a:lstStyle/>
          <a:p>
            <a:r>
              <a:rPr lang="mr-IN" sz="1600" dirty="0">
                <a:solidFill>
                  <a:schemeClr val="bg1"/>
                </a:solidFill>
                <a:latin typeface="Consolas"/>
                <a:cs typeface="Consolas"/>
              </a:rPr>
              <a:t>[1] 1.199333</a:t>
            </a:r>
            <a:endParaRPr lang="mr-IN" sz="1600" dirty="0" smtClean="0">
              <a:solidFill>
                <a:schemeClr val="bg1"/>
              </a:solidFill>
              <a:latin typeface="Consolas"/>
              <a:cs typeface="Consolas"/>
            </a:endParaRPr>
          </a:p>
        </p:txBody>
      </p:sp>
      <p:sp>
        <p:nvSpPr>
          <p:cNvPr id="17" name="TextBox 16"/>
          <p:cNvSpPr txBox="1"/>
          <p:nvPr/>
        </p:nvSpPr>
        <p:spPr>
          <a:xfrm>
            <a:off x="674581" y="4797920"/>
            <a:ext cx="7404591" cy="338554"/>
          </a:xfrm>
          <a:prstGeom prst="rect">
            <a:avLst/>
          </a:prstGeom>
          <a:solidFill>
            <a:schemeClr val="tx2">
              <a:lumMod val="50000"/>
            </a:schemeClr>
          </a:solidFill>
        </p:spPr>
        <p:txBody>
          <a:bodyPr wrap="square" rtlCol="0">
            <a:spAutoFit/>
          </a:bodyPr>
          <a:lstStyle/>
          <a:p>
            <a:r>
              <a:rPr lang="en-US" sz="1600" dirty="0" smtClean="0">
                <a:solidFill>
                  <a:schemeClr val="accent6"/>
                </a:solidFill>
                <a:latin typeface="Consolas"/>
                <a:cs typeface="Consolas"/>
              </a:rPr>
              <a:t>&gt; mean(</a:t>
            </a:r>
            <a:r>
              <a:rPr lang="en-US" sz="1600" dirty="0" err="1" smtClean="0">
                <a:solidFill>
                  <a:schemeClr val="accent6"/>
                </a:solidFill>
                <a:latin typeface="Consolas"/>
                <a:cs typeface="Consolas"/>
              </a:rPr>
              <a:t>iris$Petal.Width</a:t>
            </a:r>
            <a:r>
              <a:rPr lang="en-US" sz="1600" dirty="0" smtClean="0">
                <a:solidFill>
                  <a:schemeClr val="accent6"/>
                </a:solidFill>
                <a:latin typeface="Consolas"/>
                <a:cs typeface="Consolas"/>
              </a:rPr>
              <a:t>)</a:t>
            </a:r>
            <a:endParaRPr lang="mr-IN" sz="1600" dirty="0" smtClean="0">
              <a:solidFill>
                <a:schemeClr val="accent6"/>
              </a:solidFill>
              <a:latin typeface="Consolas"/>
              <a:cs typeface="Consolas"/>
            </a:endParaRPr>
          </a:p>
        </p:txBody>
      </p:sp>
      <p:sp>
        <p:nvSpPr>
          <p:cNvPr id="19" name="TextBox 18"/>
          <p:cNvSpPr txBox="1"/>
          <p:nvPr/>
        </p:nvSpPr>
        <p:spPr>
          <a:xfrm>
            <a:off x="1" y="6435277"/>
            <a:ext cx="1014934" cy="307777"/>
          </a:xfrm>
          <a:prstGeom prst="rect">
            <a:avLst/>
          </a:prstGeom>
          <a:noFill/>
        </p:spPr>
        <p:txBody>
          <a:bodyPr wrap="none" rtlCol="0" anchor="ctr">
            <a:spAutoFit/>
          </a:bodyPr>
          <a:lstStyle/>
          <a:p>
            <a:r>
              <a:rPr lang="en-US" sz="1400" dirty="0" smtClean="0">
                <a:solidFill>
                  <a:schemeClr val="bg1">
                    <a:lumMod val="85000"/>
                  </a:schemeClr>
                </a:solidFill>
                <a:latin typeface="Rockwell"/>
                <a:cs typeface="Rockwell"/>
              </a:rPr>
              <a:t>MCB 293S</a:t>
            </a:r>
          </a:p>
        </p:txBody>
      </p:sp>
      <p:sp>
        <p:nvSpPr>
          <p:cNvPr id="20" name="Rectangle 19"/>
          <p:cNvSpPr/>
          <p:nvPr/>
        </p:nvSpPr>
        <p:spPr>
          <a:xfrm>
            <a:off x="3139571" y="6332355"/>
            <a:ext cx="1428245" cy="539114"/>
          </a:xfrm>
          <a:prstGeom prst="rect">
            <a:avLst/>
          </a:prstGeom>
          <a:solidFill>
            <a:schemeClr val="accent3">
              <a:lumMod val="60000"/>
              <a:lumOff val="40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rgbClr val="FFFFFF"/>
                </a:solidFill>
                <a:latin typeface="Rockwell"/>
                <a:cs typeface="Rockwell"/>
              </a:rPr>
              <a:t>Exploratory</a:t>
            </a:r>
          </a:p>
          <a:p>
            <a:pPr algn="ctr"/>
            <a:r>
              <a:rPr lang="en-US" sz="1400" dirty="0" smtClean="0">
                <a:solidFill>
                  <a:srgbClr val="FFFFFF"/>
                </a:solidFill>
                <a:latin typeface="Rockwell"/>
                <a:cs typeface="Rockwell"/>
              </a:rPr>
              <a:t>Data Analysis</a:t>
            </a:r>
            <a:endParaRPr lang="en-US" sz="1400" dirty="0">
              <a:solidFill>
                <a:srgbClr val="FFFFFF"/>
              </a:solidFill>
              <a:latin typeface="Rockwell"/>
              <a:cs typeface="Rockwell"/>
            </a:endParaRPr>
          </a:p>
        </p:txBody>
      </p:sp>
      <p:sp>
        <p:nvSpPr>
          <p:cNvPr id="21" name="Rectangle 20"/>
          <p:cNvSpPr/>
          <p:nvPr/>
        </p:nvSpPr>
        <p:spPr>
          <a:xfrm>
            <a:off x="4567817" y="6332355"/>
            <a:ext cx="1428245" cy="539114"/>
          </a:xfrm>
          <a:prstGeom prst="rect">
            <a:avLst/>
          </a:prstGeom>
          <a:solidFill>
            <a:schemeClr val="accent3">
              <a:lumMod val="5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rgbClr val="FFFFFF"/>
                </a:solidFill>
                <a:latin typeface="Rockwell"/>
                <a:cs typeface="Rockwell"/>
              </a:rPr>
              <a:t>Data Visualization</a:t>
            </a:r>
            <a:endParaRPr lang="en-US" sz="1400" dirty="0">
              <a:solidFill>
                <a:srgbClr val="FFFFFF"/>
              </a:solidFill>
              <a:latin typeface="Rockwell"/>
              <a:cs typeface="Rockwell"/>
            </a:endParaRPr>
          </a:p>
        </p:txBody>
      </p:sp>
      <p:sp>
        <p:nvSpPr>
          <p:cNvPr id="22" name="TextBox 21"/>
          <p:cNvSpPr txBox="1"/>
          <p:nvPr/>
        </p:nvSpPr>
        <p:spPr>
          <a:xfrm>
            <a:off x="8344983" y="6435277"/>
            <a:ext cx="799017" cy="307777"/>
          </a:xfrm>
          <a:prstGeom prst="rect">
            <a:avLst/>
          </a:prstGeom>
          <a:noFill/>
        </p:spPr>
        <p:txBody>
          <a:bodyPr wrap="none" rtlCol="0" anchor="ctr">
            <a:spAutoFit/>
          </a:bodyPr>
          <a:lstStyle/>
          <a:p>
            <a:pPr algn="r"/>
            <a:r>
              <a:rPr lang="en-US" sz="1400" dirty="0" smtClean="0">
                <a:solidFill>
                  <a:schemeClr val="bg1">
                    <a:lumMod val="85000"/>
                  </a:schemeClr>
                </a:solidFill>
                <a:latin typeface="Rockwell"/>
                <a:cs typeface="Rockwell"/>
              </a:rPr>
              <a:t>Week 1</a:t>
            </a:r>
          </a:p>
        </p:txBody>
      </p:sp>
    </p:spTree>
    <p:extLst>
      <p:ext uri="{BB962C8B-B14F-4D97-AF65-F5344CB8AC3E}">
        <p14:creationId xmlns:p14="http://schemas.microsoft.com/office/powerpoint/2010/main" val="1582724612"/>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2"/>
          <p:cNvSpPr>
            <a:spLocks noGrp="1"/>
          </p:cNvSpPr>
          <p:nvPr>
            <p:ph idx="1"/>
          </p:nvPr>
        </p:nvSpPr>
        <p:spPr>
          <a:xfrm>
            <a:off x="351374" y="1056106"/>
            <a:ext cx="8439423" cy="728148"/>
          </a:xfrm>
        </p:spPr>
        <p:txBody>
          <a:bodyPr>
            <a:normAutofit/>
          </a:bodyPr>
          <a:lstStyle/>
          <a:p>
            <a:pPr marL="0" indent="0">
              <a:buNone/>
            </a:pPr>
            <a:r>
              <a:rPr lang="en-US" sz="2800" dirty="0">
                <a:solidFill>
                  <a:schemeClr val="tx1">
                    <a:lumMod val="65000"/>
                    <a:lumOff val="35000"/>
                  </a:schemeClr>
                </a:solidFill>
                <a:latin typeface="Helvetica"/>
                <a:cs typeface="Helvetica"/>
              </a:rPr>
              <a:t>What do the numerical variables look like?</a:t>
            </a:r>
            <a:endParaRPr lang="en-US" sz="2400" dirty="0">
              <a:solidFill>
                <a:schemeClr val="tx1">
                  <a:lumMod val="65000"/>
                  <a:lumOff val="35000"/>
                </a:schemeClr>
              </a:solidFill>
              <a:latin typeface="Helvetica"/>
              <a:cs typeface="Helvetica"/>
            </a:endParaRPr>
          </a:p>
        </p:txBody>
      </p:sp>
      <p:sp>
        <p:nvSpPr>
          <p:cNvPr id="4" name="Title 1"/>
          <p:cNvSpPr>
            <a:spLocks noGrp="1"/>
          </p:cNvSpPr>
          <p:nvPr>
            <p:ph type="title"/>
          </p:nvPr>
        </p:nvSpPr>
        <p:spPr>
          <a:xfrm>
            <a:off x="92596" y="1"/>
            <a:ext cx="8955499" cy="767328"/>
          </a:xfrm>
        </p:spPr>
        <p:txBody>
          <a:bodyPr>
            <a:normAutofit/>
          </a:bodyPr>
          <a:lstStyle/>
          <a:p>
            <a:pPr algn="l"/>
            <a:r>
              <a:rPr lang="en-US" sz="3600" dirty="0" smtClean="0">
                <a:solidFill>
                  <a:schemeClr val="tx1">
                    <a:lumMod val="65000"/>
                    <a:lumOff val="35000"/>
                  </a:schemeClr>
                </a:solidFill>
                <a:latin typeface="Rockwell"/>
                <a:cs typeface="Rockwell"/>
              </a:rPr>
              <a:t>Example in R</a:t>
            </a:r>
            <a:endParaRPr lang="en-US" sz="3600" dirty="0">
              <a:solidFill>
                <a:schemeClr val="tx1">
                  <a:lumMod val="65000"/>
                  <a:lumOff val="35000"/>
                </a:schemeClr>
              </a:solidFill>
              <a:latin typeface="Rockwell"/>
              <a:cs typeface="Rockwell"/>
            </a:endParaRPr>
          </a:p>
        </p:txBody>
      </p:sp>
      <p:sp>
        <p:nvSpPr>
          <p:cNvPr id="6" name="Rectangle 5"/>
          <p:cNvSpPr/>
          <p:nvPr/>
        </p:nvSpPr>
        <p:spPr>
          <a:xfrm>
            <a:off x="0" y="723606"/>
            <a:ext cx="4567817" cy="90786"/>
          </a:xfrm>
          <a:prstGeom prst="rect">
            <a:avLst/>
          </a:prstGeom>
          <a:solidFill>
            <a:schemeClr val="accent3">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chemeClr val="accent3">
                  <a:lumMod val="50000"/>
                </a:schemeClr>
              </a:solidFill>
              <a:latin typeface="Helvetica"/>
              <a:cs typeface="Helvetica"/>
            </a:endParaRPr>
          </a:p>
        </p:txBody>
      </p:sp>
      <p:sp>
        <p:nvSpPr>
          <p:cNvPr id="7" name="Rectangle 6"/>
          <p:cNvSpPr/>
          <p:nvPr/>
        </p:nvSpPr>
        <p:spPr>
          <a:xfrm>
            <a:off x="1" y="6318886"/>
            <a:ext cx="9143998" cy="539114"/>
          </a:xfrm>
          <a:prstGeom prst="rect">
            <a:avLst/>
          </a:prstGeom>
          <a:solidFill>
            <a:schemeClr val="accent3">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chemeClr val="accent3">
                  <a:lumMod val="50000"/>
                </a:schemeClr>
              </a:solidFill>
              <a:latin typeface="Helvetica"/>
              <a:cs typeface="Helvetica"/>
            </a:endParaRPr>
          </a:p>
        </p:txBody>
      </p:sp>
      <p:sp>
        <p:nvSpPr>
          <p:cNvPr id="9" name="TextBox 8"/>
          <p:cNvSpPr txBox="1"/>
          <p:nvPr/>
        </p:nvSpPr>
        <p:spPr>
          <a:xfrm>
            <a:off x="674581" y="1784254"/>
            <a:ext cx="7404591" cy="338554"/>
          </a:xfrm>
          <a:prstGeom prst="rect">
            <a:avLst/>
          </a:prstGeom>
          <a:solidFill>
            <a:schemeClr val="tx2">
              <a:lumMod val="50000"/>
            </a:schemeClr>
          </a:solidFill>
        </p:spPr>
        <p:txBody>
          <a:bodyPr wrap="square" rtlCol="0">
            <a:spAutoFit/>
          </a:bodyPr>
          <a:lstStyle/>
          <a:p>
            <a:r>
              <a:rPr lang="en-US" sz="1600" dirty="0" smtClean="0">
                <a:solidFill>
                  <a:schemeClr val="accent6"/>
                </a:solidFill>
                <a:latin typeface="Consolas"/>
                <a:cs typeface="Consolas"/>
              </a:rPr>
              <a:t>&gt; </a:t>
            </a:r>
            <a:r>
              <a:rPr lang="en-US" sz="1600" dirty="0" err="1" smtClean="0">
                <a:solidFill>
                  <a:schemeClr val="accent6"/>
                </a:solidFill>
                <a:latin typeface="Consolas"/>
                <a:cs typeface="Consolas"/>
              </a:rPr>
              <a:t>hist</a:t>
            </a:r>
            <a:r>
              <a:rPr lang="en-US" sz="1600" dirty="0" smtClean="0">
                <a:solidFill>
                  <a:schemeClr val="accent6"/>
                </a:solidFill>
                <a:latin typeface="Consolas"/>
                <a:cs typeface="Consolas"/>
              </a:rPr>
              <a:t>(</a:t>
            </a:r>
            <a:r>
              <a:rPr lang="en-US" sz="1600" dirty="0" err="1" smtClean="0">
                <a:solidFill>
                  <a:schemeClr val="accent6"/>
                </a:solidFill>
                <a:latin typeface="Consolas"/>
                <a:cs typeface="Consolas"/>
              </a:rPr>
              <a:t>iris$Sepal.Length</a:t>
            </a:r>
            <a:r>
              <a:rPr lang="en-US" sz="1600" dirty="0" smtClean="0">
                <a:solidFill>
                  <a:schemeClr val="accent6"/>
                </a:solidFill>
                <a:latin typeface="Consolas"/>
                <a:cs typeface="Consolas"/>
              </a:rPr>
              <a:t>)</a:t>
            </a:r>
            <a:endParaRPr lang="mr-IN" sz="1600" dirty="0" smtClean="0">
              <a:solidFill>
                <a:schemeClr val="accent6"/>
              </a:solidFill>
              <a:latin typeface="Consolas"/>
              <a:cs typeface="Consolas"/>
            </a:endParaRPr>
          </a:p>
        </p:txBody>
      </p:sp>
      <p:pic>
        <p:nvPicPr>
          <p:cNvPr id="3" name="Picture 2"/>
          <p:cNvPicPr>
            <a:picLocks noChangeAspect="1"/>
          </p:cNvPicPr>
          <p:nvPr/>
        </p:nvPicPr>
        <p:blipFill>
          <a:blip r:embed="rId2"/>
          <a:stretch>
            <a:fillRect/>
          </a:stretch>
        </p:blipFill>
        <p:spPr>
          <a:xfrm>
            <a:off x="2342683" y="2122808"/>
            <a:ext cx="4049215" cy="4196078"/>
          </a:xfrm>
          <a:prstGeom prst="rect">
            <a:avLst/>
          </a:prstGeom>
        </p:spPr>
      </p:pic>
      <p:sp>
        <p:nvSpPr>
          <p:cNvPr id="11" name="TextBox 10"/>
          <p:cNvSpPr txBox="1"/>
          <p:nvPr/>
        </p:nvSpPr>
        <p:spPr>
          <a:xfrm>
            <a:off x="1" y="6435277"/>
            <a:ext cx="1014934" cy="307777"/>
          </a:xfrm>
          <a:prstGeom prst="rect">
            <a:avLst/>
          </a:prstGeom>
          <a:noFill/>
        </p:spPr>
        <p:txBody>
          <a:bodyPr wrap="none" rtlCol="0" anchor="ctr">
            <a:spAutoFit/>
          </a:bodyPr>
          <a:lstStyle/>
          <a:p>
            <a:r>
              <a:rPr lang="en-US" sz="1400" dirty="0" smtClean="0">
                <a:solidFill>
                  <a:schemeClr val="bg1">
                    <a:lumMod val="85000"/>
                  </a:schemeClr>
                </a:solidFill>
                <a:latin typeface="Rockwell"/>
                <a:cs typeface="Rockwell"/>
              </a:rPr>
              <a:t>MCB 293S</a:t>
            </a:r>
          </a:p>
        </p:txBody>
      </p:sp>
      <p:sp>
        <p:nvSpPr>
          <p:cNvPr id="12" name="Rectangle 11"/>
          <p:cNvSpPr/>
          <p:nvPr/>
        </p:nvSpPr>
        <p:spPr>
          <a:xfrm>
            <a:off x="3139571" y="6332355"/>
            <a:ext cx="1428245" cy="539114"/>
          </a:xfrm>
          <a:prstGeom prst="rect">
            <a:avLst/>
          </a:prstGeom>
          <a:solidFill>
            <a:schemeClr val="accent3">
              <a:lumMod val="60000"/>
              <a:lumOff val="40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rgbClr val="FFFFFF"/>
                </a:solidFill>
                <a:latin typeface="Rockwell"/>
                <a:cs typeface="Rockwell"/>
              </a:rPr>
              <a:t>Exploratory</a:t>
            </a:r>
          </a:p>
          <a:p>
            <a:pPr algn="ctr"/>
            <a:r>
              <a:rPr lang="en-US" sz="1400" dirty="0" smtClean="0">
                <a:solidFill>
                  <a:srgbClr val="FFFFFF"/>
                </a:solidFill>
                <a:latin typeface="Rockwell"/>
                <a:cs typeface="Rockwell"/>
              </a:rPr>
              <a:t>Data Analysis</a:t>
            </a:r>
            <a:endParaRPr lang="en-US" sz="1400" dirty="0">
              <a:solidFill>
                <a:srgbClr val="FFFFFF"/>
              </a:solidFill>
              <a:latin typeface="Rockwell"/>
              <a:cs typeface="Rockwell"/>
            </a:endParaRPr>
          </a:p>
        </p:txBody>
      </p:sp>
      <p:sp>
        <p:nvSpPr>
          <p:cNvPr id="13" name="Rectangle 12"/>
          <p:cNvSpPr/>
          <p:nvPr/>
        </p:nvSpPr>
        <p:spPr>
          <a:xfrm>
            <a:off x="4567817" y="6332355"/>
            <a:ext cx="1428245" cy="539114"/>
          </a:xfrm>
          <a:prstGeom prst="rect">
            <a:avLst/>
          </a:prstGeom>
          <a:solidFill>
            <a:schemeClr val="accent3">
              <a:lumMod val="5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rgbClr val="FFFFFF"/>
                </a:solidFill>
                <a:latin typeface="Rockwell"/>
                <a:cs typeface="Rockwell"/>
              </a:rPr>
              <a:t>Data Visualization</a:t>
            </a:r>
            <a:endParaRPr lang="en-US" sz="1400" dirty="0">
              <a:solidFill>
                <a:srgbClr val="FFFFFF"/>
              </a:solidFill>
              <a:latin typeface="Rockwell"/>
              <a:cs typeface="Rockwell"/>
            </a:endParaRPr>
          </a:p>
        </p:txBody>
      </p:sp>
      <p:sp>
        <p:nvSpPr>
          <p:cNvPr id="14" name="TextBox 13"/>
          <p:cNvSpPr txBox="1"/>
          <p:nvPr/>
        </p:nvSpPr>
        <p:spPr>
          <a:xfrm>
            <a:off x="8344983" y="6435277"/>
            <a:ext cx="799017" cy="307777"/>
          </a:xfrm>
          <a:prstGeom prst="rect">
            <a:avLst/>
          </a:prstGeom>
          <a:noFill/>
        </p:spPr>
        <p:txBody>
          <a:bodyPr wrap="none" rtlCol="0" anchor="ctr">
            <a:spAutoFit/>
          </a:bodyPr>
          <a:lstStyle/>
          <a:p>
            <a:pPr algn="r"/>
            <a:r>
              <a:rPr lang="en-US" sz="1400" dirty="0" smtClean="0">
                <a:solidFill>
                  <a:schemeClr val="bg1">
                    <a:lumMod val="85000"/>
                  </a:schemeClr>
                </a:solidFill>
                <a:latin typeface="Rockwell"/>
                <a:cs typeface="Rockwell"/>
              </a:rPr>
              <a:t>Week 1</a:t>
            </a:r>
          </a:p>
        </p:txBody>
      </p:sp>
    </p:spTree>
    <p:extLst>
      <p:ext uri="{BB962C8B-B14F-4D97-AF65-F5344CB8AC3E}">
        <p14:creationId xmlns:p14="http://schemas.microsoft.com/office/powerpoint/2010/main" val="1582724612"/>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92596" y="1"/>
            <a:ext cx="8955499" cy="767328"/>
          </a:xfrm>
        </p:spPr>
        <p:txBody>
          <a:bodyPr>
            <a:normAutofit/>
          </a:bodyPr>
          <a:lstStyle/>
          <a:p>
            <a:pPr algn="l"/>
            <a:r>
              <a:rPr lang="en-US" sz="3600" dirty="0" smtClean="0">
                <a:solidFill>
                  <a:schemeClr val="tx1">
                    <a:lumMod val="65000"/>
                    <a:lumOff val="35000"/>
                  </a:schemeClr>
                </a:solidFill>
                <a:latin typeface="Rockwell"/>
                <a:cs typeface="Rockwell"/>
              </a:rPr>
              <a:t>Example in R</a:t>
            </a:r>
            <a:endParaRPr lang="en-US" sz="3600" dirty="0">
              <a:solidFill>
                <a:schemeClr val="tx1">
                  <a:lumMod val="65000"/>
                  <a:lumOff val="35000"/>
                </a:schemeClr>
              </a:solidFill>
              <a:latin typeface="Rockwell"/>
              <a:cs typeface="Rockwell"/>
            </a:endParaRPr>
          </a:p>
        </p:txBody>
      </p:sp>
      <p:sp>
        <p:nvSpPr>
          <p:cNvPr id="6" name="Rectangle 5"/>
          <p:cNvSpPr/>
          <p:nvPr/>
        </p:nvSpPr>
        <p:spPr>
          <a:xfrm>
            <a:off x="0" y="723606"/>
            <a:ext cx="4567817" cy="90786"/>
          </a:xfrm>
          <a:prstGeom prst="rect">
            <a:avLst/>
          </a:prstGeom>
          <a:solidFill>
            <a:schemeClr val="accent3">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chemeClr val="accent3">
                  <a:lumMod val="50000"/>
                </a:schemeClr>
              </a:solidFill>
              <a:latin typeface="Helvetica"/>
              <a:cs typeface="Helvetica"/>
            </a:endParaRPr>
          </a:p>
        </p:txBody>
      </p:sp>
      <p:sp>
        <p:nvSpPr>
          <p:cNvPr id="7" name="Rectangle 6"/>
          <p:cNvSpPr/>
          <p:nvPr/>
        </p:nvSpPr>
        <p:spPr>
          <a:xfrm>
            <a:off x="1" y="6318886"/>
            <a:ext cx="9143998" cy="539114"/>
          </a:xfrm>
          <a:prstGeom prst="rect">
            <a:avLst/>
          </a:prstGeom>
          <a:solidFill>
            <a:schemeClr val="accent3">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chemeClr val="accent3">
                  <a:lumMod val="50000"/>
                </a:schemeClr>
              </a:solidFill>
              <a:latin typeface="Helvetica"/>
              <a:cs typeface="Helvetica"/>
            </a:endParaRPr>
          </a:p>
        </p:txBody>
      </p:sp>
      <p:pic>
        <p:nvPicPr>
          <p:cNvPr id="12" name="Picture 11"/>
          <p:cNvPicPr>
            <a:picLocks noChangeAspect="1"/>
          </p:cNvPicPr>
          <p:nvPr/>
        </p:nvPicPr>
        <p:blipFill>
          <a:blip r:embed="rId2"/>
          <a:stretch>
            <a:fillRect/>
          </a:stretch>
        </p:blipFill>
        <p:spPr>
          <a:xfrm>
            <a:off x="4714872" y="1053338"/>
            <a:ext cx="3357623" cy="2435581"/>
          </a:xfrm>
          <a:prstGeom prst="rect">
            <a:avLst/>
          </a:prstGeom>
        </p:spPr>
      </p:pic>
      <p:pic>
        <p:nvPicPr>
          <p:cNvPr id="13" name="Picture 12"/>
          <p:cNvPicPr>
            <a:picLocks noChangeAspect="1"/>
          </p:cNvPicPr>
          <p:nvPr/>
        </p:nvPicPr>
        <p:blipFill>
          <a:blip r:embed="rId3"/>
          <a:stretch>
            <a:fillRect/>
          </a:stretch>
        </p:blipFill>
        <p:spPr>
          <a:xfrm>
            <a:off x="1075637" y="1053338"/>
            <a:ext cx="3357623" cy="2435581"/>
          </a:xfrm>
          <a:prstGeom prst="rect">
            <a:avLst/>
          </a:prstGeom>
        </p:spPr>
      </p:pic>
      <p:pic>
        <p:nvPicPr>
          <p:cNvPr id="14" name="Picture 13"/>
          <p:cNvPicPr>
            <a:picLocks noChangeAspect="1"/>
          </p:cNvPicPr>
          <p:nvPr/>
        </p:nvPicPr>
        <p:blipFill>
          <a:blip r:embed="rId4"/>
          <a:stretch>
            <a:fillRect/>
          </a:stretch>
        </p:blipFill>
        <p:spPr>
          <a:xfrm>
            <a:off x="1075637" y="3649338"/>
            <a:ext cx="3357623" cy="2435581"/>
          </a:xfrm>
          <a:prstGeom prst="rect">
            <a:avLst/>
          </a:prstGeom>
        </p:spPr>
      </p:pic>
      <p:pic>
        <p:nvPicPr>
          <p:cNvPr id="15" name="Picture 14"/>
          <p:cNvPicPr>
            <a:picLocks noChangeAspect="1"/>
          </p:cNvPicPr>
          <p:nvPr/>
        </p:nvPicPr>
        <p:blipFill>
          <a:blip r:embed="rId5"/>
          <a:stretch>
            <a:fillRect/>
          </a:stretch>
        </p:blipFill>
        <p:spPr>
          <a:xfrm>
            <a:off x="4714872" y="3649338"/>
            <a:ext cx="3357623" cy="2435581"/>
          </a:xfrm>
          <a:prstGeom prst="rect">
            <a:avLst/>
          </a:prstGeom>
        </p:spPr>
      </p:pic>
      <p:sp>
        <p:nvSpPr>
          <p:cNvPr id="10" name="TextBox 9"/>
          <p:cNvSpPr txBox="1"/>
          <p:nvPr/>
        </p:nvSpPr>
        <p:spPr>
          <a:xfrm>
            <a:off x="1" y="6435277"/>
            <a:ext cx="1014934" cy="307777"/>
          </a:xfrm>
          <a:prstGeom prst="rect">
            <a:avLst/>
          </a:prstGeom>
          <a:noFill/>
        </p:spPr>
        <p:txBody>
          <a:bodyPr wrap="none" rtlCol="0" anchor="ctr">
            <a:spAutoFit/>
          </a:bodyPr>
          <a:lstStyle/>
          <a:p>
            <a:r>
              <a:rPr lang="en-US" sz="1400" dirty="0" smtClean="0">
                <a:solidFill>
                  <a:schemeClr val="bg1">
                    <a:lumMod val="85000"/>
                  </a:schemeClr>
                </a:solidFill>
                <a:latin typeface="Rockwell"/>
                <a:cs typeface="Rockwell"/>
              </a:rPr>
              <a:t>MCB 293S</a:t>
            </a:r>
          </a:p>
        </p:txBody>
      </p:sp>
      <p:sp>
        <p:nvSpPr>
          <p:cNvPr id="11" name="Rectangle 10"/>
          <p:cNvSpPr/>
          <p:nvPr/>
        </p:nvSpPr>
        <p:spPr>
          <a:xfrm>
            <a:off x="3139571" y="6332355"/>
            <a:ext cx="1428245" cy="539114"/>
          </a:xfrm>
          <a:prstGeom prst="rect">
            <a:avLst/>
          </a:prstGeom>
          <a:solidFill>
            <a:schemeClr val="accent3">
              <a:lumMod val="60000"/>
              <a:lumOff val="40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rgbClr val="FFFFFF"/>
                </a:solidFill>
                <a:latin typeface="Rockwell"/>
                <a:cs typeface="Rockwell"/>
              </a:rPr>
              <a:t>Exploratory</a:t>
            </a:r>
          </a:p>
          <a:p>
            <a:pPr algn="ctr"/>
            <a:r>
              <a:rPr lang="en-US" sz="1400" dirty="0" smtClean="0">
                <a:solidFill>
                  <a:srgbClr val="FFFFFF"/>
                </a:solidFill>
                <a:latin typeface="Rockwell"/>
                <a:cs typeface="Rockwell"/>
              </a:rPr>
              <a:t>Data Analysis</a:t>
            </a:r>
            <a:endParaRPr lang="en-US" sz="1400" dirty="0">
              <a:solidFill>
                <a:srgbClr val="FFFFFF"/>
              </a:solidFill>
              <a:latin typeface="Rockwell"/>
              <a:cs typeface="Rockwell"/>
            </a:endParaRPr>
          </a:p>
        </p:txBody>
      </p:sp>
      <p:sp>
        <p:nvSpPr>
          <p:cNvPr id="16" name="Rectangle 15"/>
          <p:cNvSpPr/>
          <p:nvPr/>
        </p:nvSpPr>
        <p:spPr>
          <a:xfrm>
            <a:off x="4567817" y="6332355"/>
            <a:ext cx="1428245" cy="539114"/>
          </a:xfrm>
          <a:prstGeom prst="rect">
            <a:avLst/>
          </a:prstGeom>
          <a:solidFill>
            <a:schemeClr val="accent3">
              <a:lumMod val="5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rgbClr val="FFFFFF"/>
                </a:solidFill>
                <a:latin typeface="Rockwell"/>
                <a:cs typeface="Rockwell"/>
              </a:rPr>
              <a:t>Data Visualization</a:t>
            </a:r>
            <a:endParaRPr lang="en-US" sz="1400" dirty="0">
              <a:solidFill>
                <a:srgbClr val="FFFFFF"/>
              </a:solidFill>
              <a:latin typeface="Rockwell"/>
              <a:cs typeface="Rockwell"/>
            </a:endParaRPr>
          </a:p>
        </p:txBody>
      </p:sp>
      <p:sp>
        <p:nvSpPr>
          <p:cNvPr id="17" name="TextBox 16"/>
          <p:cNvSpPr txBox="1"/>
          <p:nvPr/>
        </p:nvSpPr>
        <p:spPr>
          <a:xfrm>
            <a:off x="8344983" y="6435277"/>
            <a:ext cx="799017" cy="307777"/>
          </a:xfrm>
          <a:prstGeom prst="rect">
            <a:avLst/>
          </a:prstGeom>
          <a:noFill/>
        </p:spPr>
        <p:txBody>
          <a:bodyPr wrap="none" rtlCol="0" anchor="ctr">
            <a:spAutoFit/>
          </a:bodyPr>
          <a:lstStyle/>
          <a:p>
            <a:pPr algn="r"/>
            <a:r>
              <a:rPr lang="en-US" sz="1400" dirty="0" smtClean="0">
                <a:solidFill>
                  <a:schemeClr val="bg1">
                    <a:lumMod val="85000"/>
                  </a:schemeClr>
                </a:solidFill>
                <a:latin typeface="Rockwell"/>
                <a:cs typeface="Rockwell"/>
              </a:rPr>
              <a:t>Week 1</a:t>
            </a:r>
          </a:p>
        </p:txBody>
      </p:sp>
    </p:spTree>
    <p:extLst>
      <p:ext uri="{BB962C8B-B14F-4D97-AF65-F5344CB8AC3E}">
        <p14:creationId xmlns:p14="http://schemas.microsoft.com/office/powerpoint/2010/main" val="1447708994"/>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92596" y="1"/>
            <a:ext cx="8955499" cy="767328"/>
          </a:xfrm>
        </p:spPr>
        <p:txBody>
          <a:bodyPr>
            <a:normAutofit/>
          </a:bodyPr>
          <a:lstStyle/>
          <a:p>
            <a:pPr algn="l"/>
            <a:r>
              <a:rPr lang="en-US" sz="3600" dirty="0" smtClean="0">
                <a:solidFill>
                  <a:schemeClr val="tx1">
                    <a:lumMod val="65000"/>
                    <a:lumOff val="35000"/>
                  </a:schemeClr>
                </a:solidFill>
                <a:latin typeface="Rockwell"/>
                <a:cs typeface="Rockwell"/>
              </a:rPr>
              <a:t>Logistics &amp; Resources</a:t>
            </a:r>
            <a:endParaRPr lang="en-US" sz="3600" dirty="0">
              <a:solidFill>
                <a:schemeClr val="tx1">
                  <a:lumMod val="65000"/>
                  <a:lumOff val="35000"/>
                </a:schemeClr>
              </a:solidFill>
              <a:latin typeface="Rockwell"/>
              <a:cs typeface="Rockwell"/>
            </a:endParaRPr>
          </a:p>
        </p:txBody>
      </p:sp>
      <p:sp>
        <p:nvSpPr>
          <p:cNvPr id="6" name="Rectangle 5"/>
          <p:cNvSpPr/>
          <p:nvPr/>
        </p:nvSpPr>
        <p:spPr>
          <a:xfrm>
            <a:off x="0" y="723606"/>
            <a:ext cx="4567817" cy="90786"/>
          </a:xfrm>
          <a:prstGeom prst="rect">
            <a:avLst/>
          </a:prstGeom>
          <a:solidFill>
            <a:schemeClr val="accent3">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chemeClr val="accent3">
                  <a:lumMod val="50000"/>
                </a:schemeClr>
              </a:solidFill>
              <a:latin typeface="Helvetica"/>
              <a:cs typeface="Helvetica"/>
            </a:endParaRPr>
          </a:p>
        </p:txBody>
      </p:sp>
      <p:sp>
        <p:nvSpPr>
          <p:cNvPr id="7" name="Rectangle 6"/>
          <p:cNvSpPr/>
          <p:nvPr/>
        </p:nvSpPr>
        <p:spPr>
          <a:xfrm>
            <a:off x="1" y="6318886"/>
            <a:ext cx="9143998" cy="539114"/>
          </a:xfrm>
          <a:prstGeom prst="rect">
            <a:avLst/>
          </a:prstGeom>
          <a:solidFill>
            <a:schemeClr val="accent3">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chemeClr val="accent3">
                  <a:lumMod val="50000"/>
                </a:schemeClr>
              </a:solidFill>
              <a:latin typeface="Helvetica"/>
              <a:cs typeface="Helvetica"/>
            </a:endParaRPr>
          </a:p>
        </p:txBody>
      </p:sp>
      <p:sp>
        <p:nvSpPr>
          <p:cNvPr id="11" name="TextBox 10"/>
          <p:cNvSpPr txBox="1"/>
          <p:nvPr/>
        </p:nvSpPr>
        <p:spPr>
          <a:xfrm>
            <a:off x="517164" y="1213757"/>
            <a:ext cx="3373048" cy="1077218"/>
          </a:xfrm>
          <a:prstGeom prst="rect">
            <a:avLst/>
          </a:prstGeom>
          <a:noFill/>
        </p:spPr>
        <p:txBody>
          <a:bodyPr wrap="square" rtlCol="0">
            <a:spAutoFit/>
          </a:bodyPr>
          <a:lstStyle/>
          <a:p>
            <a:r>
              <a:rPr lang="en-US" sz="2800" b="1" dirty="0">
                <a:solidFill>
                  <a:schemeClr val="tx1">
                    <a:lumMod val="65000"/>
                    <a:lumOff val="35000"/>
                  </a:schemeClr>
                </a:solidFill>
                <a:latin typeface="Helvetica"/>
                <a:cs typeface="Helvetica"/>
              </a:rPr>
              <a:t>Download</a:t>
            </a:r>
          </a:p>
          <a:p>
            <a:r>
              <a:rPr lang="en-US" dirty="0" smtClean="0">
                <a:latin typeface="Helvetica"/>
                <a:cs typeface="Helvetica"/>
              </a:rPr>
              <a:t>R: </a:t>
            </a:r>
            <a:r>
              <a:rPr lang="en-US" u="sng" dirty="0" err="1" smtClean="0">
                <a:solidFill>
                  <a:srgbClr val="0000FF"/>
                </a:solidFill>
                <a:latin typeface="Helvetica"/>
                <a:cs typeface="Helvetica"/>
              </a:rPr>
              <a:t>cran.r-project.org</a:t>
            </a:r>
            <a:endParaRPr lang="en-US" u="sng" dirty="0" smtClean="0">
              <a:solidFill>
                <a:srgbClr val="0000FF"/>
              </a:solidFill>
              <a:latin typeface="Helvetica"/>
              <a:cs typeface="Helvetica"/>
            </a:endParaRPr>
          </a:p>
          <a:p>
            <a:r>
              <a:rPr lang="en-US" dirty="0" err="1" smtClean="0">
                <a:latin typeface="Helvetica"/>
                <a:cs typeface="Helvetica"/>
              </a:rPr>
              <a:t>RStudio</a:t>
            </a:r>
            <a:r>
              <a:rPr lang="en-US" dirty="0" smtClean="0">
                <a:latin typeface="Helvetica"/>
                <a:cs typeface="Helvetica"/>
              </a:rPr>
              <a:t>: </a:t>
            </a:r>
            <a:r>
              <a:rPr lang="en-US" dirty="0" smtClean="0">
                <a:solidFill>
                  <a:srgbClr val="0000FF"/>
                </a:solidFill>
                <a:latin typeface="Helvetica"/>
                <a:cs typeface="Helvetica"/>
                <a:hlinkClick r:id="rId2"/>
              </a:rPr>
              <a:t>www.rstudio.com</a:t>
            </a:r>
            <a:endParaRPr lang="en-US" dirty="0" smtClean="0">
              <a:solidFill>
                <a:srgbClr val="0000FF"/>
              </a:solidFill>
              <a:latin typeface="Helvetica"/>
              <a:cs typeface="Helvetica"/>
            </a:endParaRPr>
          </a:p>
        </p:txBody>
      </p:sp>
      <p:sp>
        <p:nvSpPr>
          <p:cNvPr id="14" name="Rectangle 13"/>
          <p:cNvSpPr/>
          <p:nvPr/>
        </p:nvSpPr>
        <p:spPr>
          <a:xfrm>
            <a:off x="3139571" y="6332355"/>
            <a:ext cx="1428245" cy="539114"/>
          </a:xfrm>
          <a:prstGeom prst="rect">
            <a:avLst/>
          </a:prstGeom>
          <a:solidFill>
            <a:srgbClr val="4F6228"/>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rgbClr val="FFFFFF"/>
                </a:solidFill>
                <a:latin typeface="Rockwell"/>
                <a:cs typeface="Rockwell"/>
              </a:rPr>
              <a:t>Exploratory</a:t>
            </a:r>
          </a:p>
          <a:p>
            <a:pPr algn="ctr"/>
            <a:r>
              <a:rPr lang="en-US" sz="1400" dirty="0" smtClean="0">
                <a:solidFill>
                  <a:srgbClr val="FFFFFF"/>
                </a:solidFill>
                <a:latin typeface="Rockwell"/>
                <a:cs typeface="Rockwell"/>
              </a:rPr>
              <a:t>Data Analysis</a:t>
            </a:r>
            <a:endParaRPr lang="en-US" sz="1400" dirty="0">
              <a:solidFill>
                <a:srgbClr val="FFFFFF"/>
              </a:solidFill>
              <a:latin typeface="Rockwell"/>
              <a:cs typeface="Rockwell"/>
            </a:endParaRPr>
          </a:p>
        </p:txBody>
      </p:sp>
      <p:sp>
        <p:nvSpPr>
          <p:cNvPr id="15" name="Rectangle 14"/>
          <p:cNvSpPr/>
          <p:nvPr/>
        </p:nvSpPr>
        <p:spPr>
          <a:xfrm>
            <a:off x="4567817" y="6332355"/>
            <a:ext cx="1428245" cy="539114"/>
          </a:xfrm>
          <a:prstGeom prst="rect">
            <a:avLst/>
          </a:prstGeom>
          <a:solidFill>
            <a:schemeClr val="accent3">
              <a:lumMod val="5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rgbClr val="FFFFFF"/>
                </a:solidFill>
                <a:latin typeface="Rockwell"/>
                <a:cs typeface="Rockwell"/>
              </a:rPr>
              <a:t>Data Visualization</a:t>
            </a:r>
            <a:endParaRPr lang="en-US" sz="1400" dirty="0">
              <a:solidFill>
                <a:srgbClr val="FFFFFF"/>
              </a:solidFill>
              <a:latin typeface="Rockwell"/>
              <a:cs typeface="Rockwell"/>
            </a:endParaRPr>
          </a:p>
        </p:txBody>
      </p:sp>
      <p:sp>
        <p:nvSpPr>
          <p:cNvPr id="16" name="TextBox 15"/>
          <p:cNvSpPr txBox="1"/>
          <p:nvPr/>
        </p:nvSpPr>
        <p:spPr>
          <a:xfrm>
            <a:off x="1" y="6435277"/>
            <a:ext cx="1014934" cy="307777"/>
          </a:xfrm>
          <a:prstGeom prst="rect">
            <a:avLst/>
          </a:prstGeom>
          <a:noFill/>
        </p:spPr>
        <p:txBody>
          <a:bodyPr wrap="none" rtlCol="0" anchor="ctr">
            <a:spAutoFit/>
          </a:bodyPr>
          <a:lstStyle/>
          <a:p>
            <a:r>
              <a:rPr lang="en-US" sz="1400" dirty="0" smtClean="0">
                <a:solidFill>
                  <a:schemeClr val="bg1">
                    <a:lumMod val="85000"/>
                  </a:schemeClr>
                </a:solidFill>
                <a:latin typeface="Rockwell"/>
                <a:cs typeface="Rockwell"/>
              </a:rPr>
              <a:t>MCB 293S</a:t>
            </a:r>
          </a:p>
        </p:txBody>
      </p:sp>
      <p:sp>
        <p:nvSpPr>
          <p:cNvPr id="17" name="TextBox 16"/>
          <p:cNvSpPr txBox="1"/>
          <p:nvPr/>
        </p:nvSpPr>
        <p:spPr>
          <a:xfrm>
            <a:off x="8344983" y="6435277"/>
            <a:ext cx="799017" cy="307777"/>
          </a:xfrm>
          <a:prstGeom prst="rect">
            <a:avLst/>
          </a:prstGeom>
          <a:noFill/>
        </p:spPr>
        <p:txBody>
          <a:bodyPr wrap="none" rtlCol="0" anchor="ctr">
            <a:spAutoFit/>
          </a:bodyPr>
          <a:lstStyle/>
          <a:p>
            <a:pPr algn="r"/>
            <a:r>
              <a:rPr lang="en-US" sz="1400" dirty="0" smtClean="0">
                <a:solidFill>
                  <a:schemeClr val="bg1">
                    <a:lumMod val="85000"/>
                  </a:schemeClr>
                </a:solidFill>
                <a:latin typeface="Rockwell"/>
                <a:cs typeface="Rockwell"/>
              </a:rPr>
              <a:t>Week 1</a:t>
            </a:r>
          </a:p>
        </p:txBody>
      </p:sp>
      <p:sp>
        <p:nvSpPr>
          <p:cNvPr id="18" name="TextBox 17"/>
          <p:cNvSpPr txBox="1"/>
          <p:nvPr/>
        </p:nvSpPr>
        <p:spPr>
          <a:xfrm>
            <a:off x="517164" y="2809641"/>
            <a:ext cx="4256856" cy="1077218"/>
          </a:xfrm>
          <a:prstGeom prst="rect">
            <a:avLst/>
          </a:prstGeom>
          <a:noFill/>
        </p:spPr>
        <p:txBody>
          <a:bodyPr wrap="square" rtlCol="0">
            <a:spAutoFit/>
          </a:bodyPr>
          <a:lstStyle/>
          <a:p>
            <a:r>
              <a:rPr lang="en-US" sz="2800" b="1" dirty="0" smtClean="0">
                <a:solidFill>
                  <a:schemeClr val="tx1">
                    <a:lumMod val="65000"/>
                    <a:lumOff val="35000"/>
                  </a:schemeClr>
                </a:solidFill>
                <a:latin typeface="Helvetica"/>
                <a:cs typeface="Helvetica"/>
              </a:rPr>
              <a:t>Schedule</a:t>
            </a:r>
            <a:endParaRPr lang="en-US" sz="2800" b="1" dirty="0">
              <a:solidFill>
                <a:schemeClr val="tx1">
                  <a:lumMod val="65000"/>
                  <a:lumOff val="35000"/>
                </a:schemeClr>
              </a:solidFill>
              <a:latin typeface="Helvetica"/>
              <a:cs typeface="Helvetica"/>
            </a:endParaRPr>
          </a:p>
          <a:p>
            <a:r>
              <a:rPr lang="en-US" dirty="0" smtClean="0">
                <a:latin typeface="Helvetica"/>
                <a:cs typeface="Helvetica"/>
              </a:rPr>
              <a:t>Lecture: Tuesday, 5-6pm, 106 Stanley </a:t>
            </a:r>
          </a:p>
          <a:p>
            <a:r>
              <a:rPr lang="en-US" dirty="0" smtClean="0">
                <a:latin typeface="Helvetica"/>
                <a:cs typeface="Helvetica"/>
              </a:rPr>
              <a:t>Lab: Wednesday, 5-6pm, 122 Barrows</a:t>
            </a:r>
            <a:endParaRPr lang="en-US" dirty="0" smtClean="0">
              <a:solidFill>
                <a:srgbClr val="0000FF"/>
              </a:solidFill>
              <a:latin typeface="Helvetica"/>
              <a:cs typeface="Helvetica"/>
            </a:endParaRPr>
          </a:p>
        </p:txBody>
      </p:sp>
      <p:sp>
        <p:nvSpPr>
          <p:cNvPr id="5" name="TextBox 4"/>
          <p:cNvSpPr txBox="1"/>
          <p:nvPr/>
        </p:nvSpPr>
        <p:spPr>
          <a:xfrm>
            <a:off x="5187503" y="2809641"/>
            <a:ext cx="3328180" cy="800219"/>
          </a:xfrm>
          <a:prstGeom prst="rect">
            <a:avLst/>
          </a:prstGeom>
          <a:noFill/>
        </p:spPr>
        <p:txBody>
          <a:bodyPr wrap="none" rtlCol="0">
            <a:spAutoFit/>
          </a:bodyPr>
          <a:lstStyle/>
          <a:p>
            <a:r>
              <a:rPr lang="en-US" sz="2800" b="1" dirty="0" smtClean="0">
                <a:solidFill>
                  <a:schemeClr val="tx1">
                    <a:lumMod val="65000"/>
                    <a:lumOff val="35000"/>
                  </a:schemeClr>
                </a:solidFill>
                <a:latin typeface="Helvetica"/>
                <a:cs typeface="Helvetica"/>
              </a:rPr>
              <a:t>Course </a:t>
            </a:r>
            <a:r>
              <a:rPr lang="en-US" sz="2800" b="1" dirty="0">
                <a:solidFill>
                  <a:schemeClr val="tx1">
                    <a:lumMod val="65000"/>
                    <a:lumOff val="35000"/>
                  </a:schemeClr>
                </a:solidFill>
                <a:latin typeface="Helvetica"/>
                <a:cs typeface="Helvetica"/>
              </a:rPr>
              <a:t>website</a:t>
            </a:r>
          </a:p>
          <a:p>
            <a:r>
              <a:rPr lang="en-US" u="sng" dirty="0" err="1">
                <a:solidFill>
                  <a:srgbClr val="0000FF"/>
                </a:solidFill>
                <a:latin typeface="Helvetica"/>
                <a:cs typeface="Helvetica"/>
              </a:rPr>
              <a:t>github.com</a:t>
            </a:r>
            <a:r>
              <a:rPr lang="en-US" u="sng" dirty="0">
                <a:solidFill>
                  <a:srgbClr val="0000FF"/>
                </a:solidFill>
                <a:latin typeface="Helvetica"/>
                <a:cs typeface="Helvetica"/>
              </a:rPr>
              <a:t>/kstreet13/</a:t>
            </a:r>
            <a:r>
              <a:rPr lang="en-US" u="sng" dirty="0" smtClean="0">
                <a:solidFill>
                  <a:srgbClr val="0000FF"/>
                </a:solidFill>
                <a:latin typeface="Helvetica"/>
                <a:cs typeface="Helvetica"/>
              </a:rPr>
              <a:t>mcb293s</a:t>
            </a:r>
            <a:endParaRPr lang="en-US" u="sng" dirty="0">
              <a:solidFill>
                <a:srgbClr val="0000FF"/>
              </a:solidFill>
              <a:latin typeface="Helvetica"/>
              <a:cs typeface="Helvetica"/>
            </a:endParaRPr>
          </a:p>
        </p:txBody>
      </p:sp>
      <p:sp>
        <p:nvSpPr>
          <p:cNvPr id="12" name="TextBox 11"/>
          <p:cNvSpPr txBox="1"/>
          <p:nvPr/>
        </p:nvSpPr>
        <p:spPr>
          <a:xfrm>
            <a:off x="517164" y="4291265"/>
            <a:ext cx="6881624" cy="1631216"/>
          </a:xfrm>
          <a:prstGeom prst="rect">
            <a:avLst/>
          </a:prstGeom>
          <a:noFill/>
        </p:spPr>
        <p:txBody>
          <a:bodyPr wrap="none" rtlCol="0">
            <a:spAutoFit/>
          </a:bodyPr>
          <a:lstStyle/>
          <a:p>
            <a:r>
              <a:rPr lang="en-US" sz="2800" b="1" dirty="0" smtClean="0">
                <a:solidFill>
                  <a:schemeClr val="tx1">
                    <a:lumMod val="65000"/>
                    <a:lumOff val="35000"/>
                  </a:schemeClr>
                </a:solidFill>
                <a:latin typeface="Helvetica"/>
                <a:cs typeface="Helvetica"/>
              </a:rPr>
              <a:t>Resources</a:t>
            </a:r>
            <a:endParaRPr lang="en-US" sz="2800" b="1" dirty="0">
              <a:solidFill>
                <a:schemeClr val="tx1">
                  <a:lumMod val="65000"/>
                  <a:lumOff val="35000"/>
                </a:schemeClr>
              </a:solidFill>
              <a:latin typeface="Helvetica"/>
              <a:cs typeface="Helvetica"/>
            </a:endParaRPr>
          </a:p>
          <a:p>
            <a:r>
              <a:rPr lang="en-US" dirty="0" smtClean="0">
                <a:latin typeface="Helvetica"/>
                <a:cs typeface="Helvetica"/>
              </a:rPr>
              <a:t>Data 8 </a:t>
            </a:r>
            <a:r>
              <a:rPr lang="en-US" dirty="0">
                <a:latin typeface="Helvetica"/>
                <a:cs typeface="Helvetica"/>
              </a:rPr>
              <a:t>Course Materials: </a:t>
            </a:r>
            <a:r>
              <a:rPr lang="en-US" u="sng" dirty="0">
                <a:solidFill>
                  <a:srgbClr val="0000FF"/>
                </a:solidFill>
                <a:latin typeface="Helvetica"/>
                <a:cs typeface="Helvetica"/>
              </a:rPr>
              <a:t>http://data8.org/</a:t>
            </a:r>
          </a:p>
          <a:p>
            <a:r>
              <a:rPr lang="en-US" dirty="0" err="1" smtClean="0">
                <a:latin typeface="Helvetica"/>
                <a:cs typeface="Helvetica"/>
              </a:rPr>
              <a:t>Diya’s</a:t>
            </a:r>
            <a:r>
              <a:rPr lang="en-US" dirty="0" smtClean="0">
                <a:latin typeface="Helvetica"/>
                <a:cs typeface="Helvetica"/>
              </a:rPr>
              <a:t> </a:t>
            </a:r>
            <a:r>
              <a:rPr lang="en-US" dirty="0">
                <a:latin typeface="Helvetica"/>
                <a:cs typeface="Helvetica"/>
              </a:rPr>
              <a:t>tutorials: </a:t>
            </a:r>
            <a:r>
              <a:rPr lang="en-US" u="sng" dirty="0" err="1">
                <a:solidFill>
                  <a:srgbClr val="0000FF"/>
                </a:solidFill>
                <a:latin typeface="Helvetica"/>
                <a:cs typeface="Helvetica"/>
              </a:rPr>
              <a:t>github.com</a:t>
            </a:r>
            <a:r>
              <a:rPr lang="en-US" u="sng" dirty="0">
                <a:solidFill>
                  <a:srgbClr val="0000FF"/>
                </a:solidFill>
                <a:latin typeface="Helvetica"/>
                <a:cs typeface="Helvetica"/>
              </a:rPr>
              <a:t>/</a:t>
            </a:r>
            <a:r>
              <a:rPr lang="en-US" u="sng" dirty="0" err="1">
                <a:solidFill>
                  <a:srgbClr val="0000FF"/>
                </a:solidFill>
                <a:latin typeface="Helvetica"/>
                <a:cs typeface="Helvetica"/>
              </a:rPr>
              <a:t>diyadas</a:t>
            </a:r>
            <a:r>
              <a:rPr lang="en-US" u="sng" dirty="0">
                <a:solidFill>
                  <a:srgbClr val="0000FF"/>
                </a:solidFill>
                <a:latin typeface="Helvetica"/>
                <a:cs typeface="Helvetica"/>
              </a:rPr>
              <a:t>/tutorials</a:t>
            </a:r>
          </a:p>
          <a:p>
            <a:r>
              <a:rPr lang="en-US" dirty="0" err="1">
                <a:latin typeface="Helvetica"/>
                <a:cs typeface="Helvetica"/>
              </a:rPr>
              <a:t>RStudio</a:t>
            </a:r>
            <a:r>
              <a:rPr lang="en-US" dirty="0">
                <a:latin typeface="Helvetica"/>
                <a:cs typeface="Helvetica"/>
              </a:rPr>
              <a:t> Cheat Sheets: </a:t>
            </a:r>
            <a:r>
              <a:rPr lang="en-US" u="sng" dirty="0" err="1">
                <a:solidFill>
                  <a:srgbClr val="0000FF"/>
                </a:solidFill>
                <a:latin typeface="Helvetica"/>
                <a:cs typeface="Helvetica"/>
              </a:rPr>
              <a:t>rstudio.com</a:t>
            </a:r>
            <a:r>
              <a:rPr lang="en-US" u="sng" dirty="0">
                <a:solidFill>
                  <a:srgbClr val="0000FF"/>
                </a:solidFill>
                <a:latin typeface="Helvetica"/>
                <a:cs typeface="Helvetica"/>
              </a:rPr>
              <a:t>/resources/</a:t>
            </a:r>
            <a:r>
              <a:rPr lang="en-US" u="sng" dirty="0" err="1">
                <a:solidFill>
                  <a:srgbClr val="0000FF"/>
                </a:solidFill>
                <a:latin typeface="Helvetica"/>
                <a:cs typeface="Helvetica"/>
              </a:rPr>
              <a:t>cheatsheets</a:t>
            </a:r>
            <a:r>
              <a:rPr lang="en-US" u="sng" dirty="0">
                <a:solidFill>
                  <a:srgbClr val="0000FF"/>
                </a:solidFill>
                <a:latin typeface="Helvetica"/>
                <a:cs typeface="Helvetica"/>
              </a:rPr>
              <a:t>/</a:t>
            </a:r>
          </a:p>
          <a:p>
            <a:r>
              <a:rPr lang="en-US" dirty="0">
                <a:latin typeface="Helvetica"/>
                <a:cs typeface="Helvetica"/>
              </a:rPr>
              <a:t>Quick-R Tutorial: </a:t>
            </a:r>
            <a:r>
              <a:rPr lang="en-US" u="sng" dirty="0">
                <a:solidFill>
                  <a:srgbClr val="0000FF"/>
                </a:solidFill>
                <a:latin typeface="Helvetica"/>
                <a:cs typeface="Helvetica"/>
              </a:rPr>
              <a:t>https://</a:t>
            </a:r>
            <a:r>
              <a:rPr lang="en-US" u="sng" dirty="0" err="1">
                <a:solidFill>
                  <a:srgbClr val="0000FF"/>
                </a:solidFill>
                <a:latin typeface="Helvetica"/>
                <a:cs typeface="Helvetica"/>
              </a:rPr>
              <a:t>www.statmethods.net</a:t>
            </a:r>
            <a:r>
              <a:rPr lang="en-US" u="sng" dirty="0">
                <a:solidFill>
                  <a:srgbClr val="0000FF"/>
                </a:solidFill>
                <a:latin typeface="Helvetica"/>
                <a:cs typeface="Helvetica"/>
              </a:rPr>
              <a:t>/r-tutorial/</a:t>
            </a:r>
            <a:r>
              <a:rPr lang="en-US" u="sng" dirty="0" err="1" smtClean="0">
                <a:solidFill>
                  <a:srgbClr val="0000FF"/>
                </a:solidFill>
                <a:latin typeface="Helvetica"/>
                <a:cs typeface="Helvetica"/>
              </a:rPr>
              <a:t>index.html</a:t>
            </a:r>
            <a:endParaRPr lang="en-US" u="sng" dirty="0">
              <a:solidFill>
                <a:srgbClr val="0000FF"/>
              </a:solidFill>
              <a:latin typeface="Helvetica"/>
              <a:cs typeface="Helvetica"/>
            </a:endParaRPr>
          </a:p>
        </p:txBody>
      </p:sp>
      <p:pic>
        <p:nvPicPr>
          <p:cNvPr id="13" name="Picture 12"/>
          <p:cNvPicPr>
            <a:picLocks noChangeAspect="1"/>
          </p:cNvPicPr>
          <p:nvPr/>
        </p:nvPicPr>
        <p:blipFill>
          <a:blip r:embed="rId3"/>
          <a:stretch>
            <a:fillRect/>
          </a:stretch>
        </p:blipFill>
        <p:spPr>
          <a:xfrm>
            <a:off x="4211057" y="1379411"/>
            <a:ext cx="1176421" cy="911564"/>
          </a:xfrm>
          <a:prstGeom prst="rect">
            <a:avLst/>
          </a:prstGeom>
        </p:spPr>
      </p:pic>
      <p:pic>
        <p:nvPicPr>
          <p:cNvPr id="19" name="Picture 18"/>
          <p:cNvPicPr>
            <a:picLocks noChangeAspect="1"/>
          </p:cNvPicPr>
          <p:nvPr/>
        </p:nvPicPr>
        <p:blipFill>
          <a:blip r:embed="rId4"/>
          <a:stretch>
            <a:fillRect/>
          </a:stretch>
        </p:blipFill>
        <p:spPr>
          <a:xfrm>
            <a:off x="5996062" y="1375129"/>
            <a:ext cx="2631252" cy="923570"/>
          </a:xfrm>
          <a:prstGeom prst="rect">
            <a:avLst/>
          </a:prstGeom>
        </p:spPr>
      </p:pic>
    </p:spTree>
    <p:extLst>
      <p:ext uri="{BB962C8B-B14F-4D97-AF65-F5344CB8AC3E}">
        <p14:creationId xmlns:p14="http://schemas.microsoft.com/office/powerpoint/2010/main" val="291698703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5" grpId="0"/>
      <p:bldP spid="1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2"/>
          <p:cNvSpPr>
            <a:spLocks noGrp="1"/>
          </p:cNvSpPr>
          <p:nvPr>
            <p:ph idx="1"/>
          </p:nvPr>
        </p:nvSpPr>
        <p:spPr>
          <a:xfrm>
            <a:off x="351374" y="974811"/>
            <a:ext cx="8439423" cy="728148"/>
          </a:xfrm>
        </p:spPr>
        <p:txBody>
          <a:bodyPr>
            <a:normAutofit/>
          </a:bodyPr>
          <a:lstStyle/>
          <a:p>
            <a:pPr marL="0" indent="0">
              <a:buNone/>
            </a:pPr>
            <a:r>
              <a:rPr lang="en-US" sz="2800" dirty="0" smtClean="0">
                <a:solidFill>
                  <a:schemeClr val="tx1">
                    <a:lumMod val="65000"/>
                    <a:lumOff val="35000"/>
                  </a:schemeClr>
                </a:solidFill>
                <a:latin typeface="Helvetica"/>
                <a:cs typeface="Helvetica"/>
              </a:rPr>
              <a:t>Petal length and width appear to be bimodal.</a:t>
            </a:r>
            <a:endParaRPr lang="en-US" sz="2400" dirty="0" smtClean="0">
              <a:solidFill>
                <a:schemeClr val="tx1">
                  <a:lumMod val="65000"/>
                  <a:lumOff val="35000"/>
                </a:schemeClr>
              </a:solidFill>
              <a:latin typeface="Helvetica"/>
              <a:cs typeface="Helvetica"/>
            </a:endParaRPr>
          </a:p>
        </p:txBody>
      </p:sp>
      <p:sp>
        <p:nvSpPr>
          <p:cNvPr id="4" name="Title 1"/>
          <p:cNvSpPr>
            <a:spLocks noGrp="1"/>
          </p:cNvSpPr>
          <p:nvPr>
            <p:ph type="title"/>
          </p:nvPr>
        </p:nvSpPr>
        <p:spPr>
          <a:xfrm>
            <a:off x="92596" y="1"/>
            <a:ext cx="8955499" cy="767328"/>
          </a:xfrm>
        </p:spPr>
        <p:txBody>
          <a:bodyPr>
            <a:normAutofit/>
          </a:bodyPr>
          <a:lstStyle/>
          <a:p>
            <a:pPr algn="l"/>
            <a:r>
              <a:rPr lang="en-US" sz="3600" dirty="0" smtClean="0">
                <a:solidFill>
                  <a:schemeClr val="tx1">
                    <a:lumMod val="65000"/>
                    <a:lumOff val="35000"/>
                  </a:schemeClr>
                </a:solidFill>
                <a:latin typeface="Rockwell"/>
                <a:cs typeface="Rockwell"/>
              </a:rPr>
              <a:t>Example in R</a:t>
            </a:r>
            <a:endParaRPr lang="en-US" sz="3600" dirty="0">
              <a:solidFill>
                <a:schemeClr val="tx1">
                  <a:lumMod val="65000"/>
                  <a:lumOff val="35000"/>
                </a:schemeClr>
              </a:solidFill>
              <a:latin typeface="Rockwell"/>
              <a:cs typeface="Rockwell"/>
            </a:endParaRPr>
          </a:p>
        </p:txBody>
      </p:sp>
      <p:sp>
        <p:nvSpPr>
          <p:cNvPr id="6" name="Rectangle 5"/>
          <p:cNvSpPr/>
          <p:nvPr/>
        </p:nvSpPr>
        <p:spPr>
          <a:xfrm>
            <a:off x="0" y="723606"/>
            <a:ext cx="4567817" cy="90786"/>
          </a:xfrm>
          <a:prstGeom prst="rect">
            <a:avLst/>
          </a:prstGeom>
          <a:solidFill>
            <a:schemeClr val="accent3">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chemeClr val="accent3">
                  <a:lumMod val="50000"/>
                </a:schemeClr>
              </a:solidFill>
              <a:latin typeface="Helvetica"/>
              <a:cs typeface="Helvetica"/>
            </a:endParaRPr>
          </a:p>
        </p:txBody>
      </p:sp>
      <p:sp>
        <p:nvSpPr>
          <p:cNvPr id="7" name="Rectangle 6"/>
          <p:cNvSpPr/>
          <p:nvPr/>
        </p:nvSpPr>
        <p:spPr>
          <a:xfrm>
            <a:off x="1" y="6318886"/>
            <a:ext cx="9143998" cy="539114"/>
          </a:xfrm>
          <a:prstGeom prst="rect">
            <a:avLst/>
          </a:prstGeom>
          <a:solidFill>
            <a:schemeClr val="accent3">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chemeClr val="accent3">
                  <a:lumMod val="50000"/>
                </a:schemeClr>
              </a:solidFill>
              <a:latin typeface="Helvetica"/>
              <a:cs typeface="Helvetica"/>
            </a:endParaRPr>
          </a:p>
        </p:txBody>
      </p:sp>
      <p:pic>
        <p:nvPicPr>
          <p:cNvPr id="2" name="Picture 1"/>
          <p:cNvPicPr>
            <a:picLocks noChangeAspect="1"/>
          </p:cNvPicPr>
          <p:nvPr/>
        </p:nvPicPr>
        <p:blipFill>
          <a:blip r:embed="rId2"/>
          <a:stretch>
            <a:fillRect/>
          </a:stretch>
        </p:blipFill>
        <p:spPr>
          <a:xfrm>
            <a:off x="341785" y="2194159"/>
            <a:ext cx="3902825" cy="4044378"/>
          </a:xfrm>
          <a:prstGeom prst="rect">
            <a:avLst/>
          </a:prstGeom>
        </p:spPr>
      </p:pic>
      <p:pic>
        <p:nvPicPr>
          <p:cNvPr id="3" name="Picture 2"/>
          <p:cNvPicPr>
            <a:picLocks noChangeAspect="1"/>
          </p:cNvPicPr>
          <p:nvPr/>
        </p:nvPicPr>
        <p:blipFill>
          <a:blip r:embed="rId3"/>
          <a:stretch>
            <a:fillRect/>
          </a:stretch>
        </p:blipFill>
        <p:spPr>
          <a:xfrm>
            <a:off x="4897561" y="2194159"/>
            <a:ext cx="3902825" cy="4044378"/>
          </a:xfrm>
          <a:prstGeom prst="rect">
            <a:avLst/>
          </a:prstGeom>
        </p:spPr>
      </p:pic>
      <p:sp>
        <p:nvSpPr>
          <p:cNvPr id="9" name="TextBox 8"/>
          <p:cNvSpPr txBox="1"/>
          <p:nvPr/>
        </p:nvSpPr>
        <p:spPr>
          <a:xfrm>
            <a:off x="351374" y="1823271"/>
            <a:ext cx="3893236" cy="584776"/>
          </a:xfrm>
          <a:prstGeom prst="rect">
            <a:avLst/>
          </a:prstGeom>
          <a:solidFill>
            <a:schemeClr val="tx2">
              <a:lumMod val="50000"/>
            </a:schemeClr>
          </a:solidFill>
        </p:spPr>
        <p:txBody>
          <a:bodyPr wrap="square" rtlCol="0">
            <a:spAutoFit/>
          </a:bodyPr>
          <a:lstStyle/>
          <a:p>
            <a:r>
              <a:rPr lang="en-US" sz="1600" dirty="0" smtClean="0">
                <a:solidFill>
                  <a:schemeClr val="accent6"/>
                </a:solidFill>
                <a:latin typeface="Consolas"/>
                <a:cs typeface="Consolas"/>
              </a:rPr>
              <a:t>&gt; boxplot(</a:t>
            </a:r>
            <a:r>
              <a:rPr lang="en-US" sz="1600" dirty="0" err="1" smtClean="0">
                <a:solidFill>
                  <a:schemeClr val="accent6"/>
                </a:solidFill>
                <a:latin typeface="Consolas"/>
                <a:cs typeface="Consolas"/>
              </a:rPr>
              <a:t>Petal.Length</a:t>
            </a:r>
            <a:r>
              <a:rPr lang="en-US" sz="1600" dirty="0" smtClean="0">
                <a:solidFill>
                  <a:schemeClr val="accent6"/>
                </a:solidFill>
                <a:latin typeface="Consolas"/>
                <a:cs typeface="Consolas"/>
              </a:rPr>
              <a:t> ~ Species, </a:t>
            </a:r>
          </a:p>
          <a:p>
            <a:r>
              <a:rPr lang="en-US" sz="1600" dirty="0" smtClean="0">
                <a:solidFill>
                  <a:schemeClr val="accent6"/>
                </a:solidFill>
                <a:latin typeface="Consolas"/>
                <a:cs typeface="Consolas"/>
              </a:rPr>
              <a:t>          data = iris)</a:t>
            </a:r>
            <a:endParaRPr lang="mr-IN" sz="1600" dirty="0" smtClean="0">
              <a:solidFill>
                <a:schemeClr val="accent6"/>
              </a:solidFill>
              <a:latin typeface="Consolas"/>
              <a:cs typeface="Consolas"/>
            </a:endParaRPr>
          </a:p>
        </p:txBody>
      </p:sp>
      <p:sp>
        <p:nvSpPr>
          <p:cNvPr id="11" name="TextBox 10"/>
          <p:cNvSpPr txBox="1"/>
          <p:nvPr/>
        </p:nvSpPr>
        <p:spPr>
          <a:xfrm>
            <a:off x="4897561" y="1823271"/>
            <a:ext cx="3893236" cy="584776"/>
          </a:xfrm>
          <a:prstGeom prst="rect">
            <a:avLst/>
          </a:prstGeom>
          <a:solidFill>
            <a:schemeClr val="tx2">
              <a:lumMod val="50000"/>
            </a:schemeClr>
          </a:solidFill>
        </p:spPr>
        <p:txBody>
          <a:bodyPr wrap="square" rtlCol="0">
            <a:spAutoFit/>
          </a:bodyPr>
          <a:lstStyle/>
          <a:p>
            <a:r>
              <a:rPr lang="en-US" sz="1600" dirty="0" smtClean="0">
                <a:solidFill>
                  <a:schemeClr val="accent6"/>
                </a:solidFill>
                <a:latin typeface="Consolas"/>
                <a:cs typeface="Consolas"/>
              </a:rPr>
              <a:t>&gt; boxplot(</a:t>
            </a:r>
            <a:r>
              <a:rPr lang="en-US" sz="1600" dirty="0" err="1" smtClean="0">
                <a:solidFill>
                  <a:schemeClr val="accent6"/>
                </a:solidFill>
                <a:latin typeface="Consolas"/>
                <a:cs typeface="Consolas"/>
              </a:rPr>
              <a:t>Petal.Width</a:t>
            </a:r>
            <a:r>
              <a:rPr lang="en-US" sz="1600" dirty="0" smtClean="0">
                <a:solidFill>
                  <a:schemeClr val="accent6"/>
                </a:solidFill>
                <a:latin typeface="Consolas"/>
                <a:cs typeface="Consolas"/>
              </a:rPr>
              <a:t> ~ Species, </a:t>
            </a:r>
          </a:p>
          <a:p>
            <a:r>
              <a:rPr lang="en-US" sz="1600" dirty="0" smtClean="0">
                <a:solidFill>
                  <a:schemeClr val="accent6"/>
                </a:solidFill>
                <a:latin typeface="Consolas"/>
                <a:cs typeface="Consolas"/>
              </a:rPr>
              <a:t>          data = iris)</a:t>
            </a:r>
            <a:endParaRPr lang="mr-IN" sz="1600" dirty="0" smtClean="0">
              <a:solidFill>
                <a:schemeClr val="accent6"/>
              </a:solidFill>
              <a:latin typeface="Consolas"/>
              <a:cs typeface="Consolas"/>
            </a:endParaRPr>
          </a:p>
        </p:txBody>
      </p:sp>
      <p:sp>
        <p:nvSpPr>
          <p:cNvPr id="12" name="TextBox 11"/>
          <p:cNvSpPr txBox="1"/>
          <p:nvPr/>
        </p:nvSpPr>
        <p:spPr>
          <a:xfrm>
            <a:off x="1" y="6435277"/>
            <a:ext cx="1014934" cy="307777"/>
          </a:xfrm>
          <a:prstGeom prst="rect">
            <a:avLst/>
          </a:prstGeom>
          <a:noFill/>
        </p:spPr>
        <p:txBody>
          <a:bodyPr wrap="none" rtlCol="0" anchor="ctr">
            <a:spAutoFit/>
          </a:bodyPr>
          <a:lstStyle/>
          <a:p>
            <a:r>
              <a:rPr lang="en-US" sz="1400" dirty="0" smtClean="0">
                <a:solidFill>
                  <a:schemeClr val="bg1">
                    <a:lumMod val="85000"/>
                  </a:schemeClr>
                </a:solidFill>
                <a:latin typeface="Rockwell"/>
                <a:cs typeface="Rockwell"/>
              </a:rPr>
              <a:t>MCB 293S</a:t>
            </a:r>
          </a:p>
        </p:txBody>
      </p:sp>
      <p:sp>
        <p:nvSpPr>
          <p:cNvPr id="13" name="Rectangle 12"/>
          <p:cNvSpPr/>
          <p:nvPr/>
        </p:nvSpPr>
        <p:spPr>
          <a:xfrm>
            <a:off x="3139571" y="6332355"/>
            <a:ext cx="1428245" cy="539114"/>
          </a:xfrm>
          <a:prstGeom prst="rect">
            <a:avLst/>
          </a:prstGeom>
          <a:solidFill>
            <a:schemeClr val="accent3">
              <a:lumMod val="60000"/>
              <a:lumOff val="40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rgbClr val="FFFFFF"/>
                </a:solidFill>
                <a:latin typeface="Rockwell"/>
                <a:cs typeface="Rockwell"/>
              </a:rPr>
              <a:t>Exploratory</a:t>
            </a:r>
          </a:p>
          <a:p>
            <a:pPr algn="ctr"/>
            <a:r>
              <a:rPr lang="en-US" sz="1400" dirty="0" smtClean="0">
                <a:solidFill>
                  <a:srgbClr val="FFFFFF"/>
                </a:solidFill>
                <a:latin typeface="Rockwell"/>
                <a:cs typeface="Rockwell"/>
              </a:rPr>
              <a:t>Data Analysis</a:t>
            </a:r>
            <a:endParaRPr lang="en-US" sz="1400" dirty="0">
              <a:solidFill>
                <a:srgbClr val="FFFFFF"/>
              </a:solidFill>
              <a:latin typeface="Rockwell"/>
              <a:cs typeface="Rockwell"/>
            </a:endParaRPr>
          </a:p>
        </p:txBody>
      </p:sp>
      <p:sp>
        <p:nvSpPr>
          <p:cNvPr id="14" name="Rectangle 13"/>
          <p:cNvSpPr/>
          <p:nvPr/>
        </p:nvSpPr>
        <p:spPr>
          <a:xfrm>
            <a:off x="4567817" y="6332355"/>
            <a:ext cx="1428245" cy="539114"/>
          </a:xfrm>
          <a:prstGeom prst="rect">
            <a:avLst/>
          </a:prstGeom>
          <a:solidFill>
            <a:schemeClr val="accent3">
              <a:lumMod val="5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rgbClr val="FFFFFF"/>
                </a:solidFill>
                <a:latin typeface="Rockwell"/>
                <a:cs typeface="Rockwell"/>
              </a:rPr>
              <a:t>Data Visualization</a:t>
            </a:r>
            <a:endParaRPr lang="en-US" sz="1400" dirty="0">
              <a:solidFill>
                <a:srgbClr val="FFFFFF"/>
              </a:solidFill>
              <a:latin typeface="Rockwell"/>
              <a:cs typeface="Rockwell"/>
            </a:endParaRPr>
          </a:p>
        </p:txBody>
      </p:sp>
      <p:sp>
        <p:nvSpPr>
          <p:cNvPr id="15" name="TextBox 14"/>
          <p:cNvSpPr txBox="1"/>
          <p:nvPr/>
        </p:nvSpPr>
        <p:spPr>
          <a:xfrm>
            <a:off x="8344983" y="6435277"/>
            <a:ext cx="799017" cy="307777"/>
          </a:xfrm>
          <a:prstGeom prst="rect">
            <a:avLst/>
          </a:prstGeom>
          <a:noFill/>
        </p:spPr>
        <p:txBody>
          <a:bodyPr wrap="none" rtlCol="0" anchor="ctr">
            <a:spAutoFit/>
          </a:bodyPr>
          <a:lstStyle/>
          <a:p>
            <a:pPr algn="r"/>
            <a:r>
              <a:rPr lang="en-US" sz="1400" dirty="0" smtClean="0">
                <a:solidFill>
                  <a:schemeClr val="bg1">
                    <a:lumMod val="85000"/>
                  </a:schemeClr>
                </a:solidFill>
                <a:latin typeface="Rockwell"/>
                <a:cs typeface="Rockwell"/>
              </a:rPr>
              <a:t>Week 1</a:t>
            </a:r>
          </a:p>
        </p:txBody>
      </p:sp>
    </p:spTree>
    <p:extLst>
      <p:ext uri="{BB962C8B-B14F-4D97-AF65-F5344CB8AC3E}">
        <p14:creationId xmlns:p14="http://schemas.microsoft.com/office/powerpoint/2010/main" val="1582724612"/>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351374" y="2194159"/>
            <a:ext cx="3902825" cy="4044378"/>
          </a:xfrm>
          <a:prstGeom prst="rect">
            <a:avLst/>
          </a:prstGeom>
        </p:spPr>
      </p:pic>
      <p:sp>
        <p:nvSpPr>
          <p:cNvPr id="10" name="Content Placeholder 2"/>
          <p:cNvSpPr>
            <a:spLocks noGrp="1"/>
          </p:cNvSpPr>
          <p:nvPr>
            <p:ph idx="1"/>
          </p:nvPr>
        </p:nvSpPr>
        <p:spPr>
          <a:xfrm>
            <a:off x="351374" y="974811"/>
            <a:ext cx="8439423" cy="728148"/>
          </a:xfrm>
        </p:spPr>
        <p:txBody>
          <a:bodyPr>
            <a:normAutofit/>
          </a:bodyPr>
          <a:lstStyle/>
          <a:p>
            <a:pPr marL="0" indent="0">
              <a:buNone/>
            </a:pPr>
            <a:r>
              <a:rPr lang="en-US" sz="2800" dirty="0" smtClean="0">
                <a:solidFill>
                  <a:schemeClr val="tx1">
                    <a:lumMod val="65000"/>
                    <a:lumOff val="35000"/>
                  </a:schemeClr>
                </a:solidFill>
                <a:latin typeface="Helvetica"/>
                <a:cs typeface="Helvetica"/>
              </a:rPr>
              <a:t>What about sepal length and width?</a:t>
            </a:r>
            <a:endParaRPr lang="en-US" sz="2400" dirty="0" smtClean="0">
              <a:solidFill>
                <a:schemeClr val="tx1">
                  <a:lumMod val="65000"/>
                  <a:lumOff val="35000"/>
                </a:schemeClr>
              </a:solidFill>
              <a:latin typeface="Helvetica"/>
              <a:cs typeface="Helvetica"/>
            </a:endParaRPr>
          </a:p>
        </p:txBody>
      </p:sp>
      <p:sp>
        <p:nvSpPr>
          <p:cNvPr id="4" name="Title 1"/>
          <p:cNvSpPr>
            <a:spLocks noGrp="1"/>
          </p:cNvSpPr>
          <p:nvPr>
            <p:ph type="title"/>
          </p:nvPr>
        </p:nvSpPr>
        <p:spPr>
          <a:xfrm>
            <a:off x="92596" y="1"/>
            <a:ext cx="8955499" cy="767328"/>
          </a:xfrm>
        </p:spPr>
        <p:txBody>
          <a:bodyPr>
            <a:normAutofit/>
          </a:bodyPr>
          <a:lstStyle/>
          <a:p>
            <a:pPr algn="l"/>
            <a:r>
              <a:rPr lang="en-US" sz="3600" dirty="0" smtClean="0">
                <a:solidFill>
                  <a:schemeClr val="tx1">
                    <a:lumMod val="65000"/>
                    <a:lumOff val="35000"/>
                  </a:schemeClr>
                </a:solidFill>
                <a:latin typeface="Rockwell"/>
                <a:cs typeface="Rockwell"/>
              </a:rPr>
              <a:t>Example in R</a:t>
            </a:r>
            <a:endParaRPr lang="en-US" sz="3600" dirty="0">
              <a:solidFill>
                <a:schemeClr val="tx1">
                  <a:lumMod val="65000"/>
                  <a:lumOff val="35000"/>
                </a:schemeClr>
              </a:solidFill>
              <a:latin typeface="Rockwell"/>
              <a:cs typeface="Rockwell"/>
            </a:endParaRPr>
          </a:p>
        </p:txBody>
      </p:sp>
      <p:sp>
        <p:nvSpPr>
          <p:cNvPr id="6" name="Rectangle 5"/>
          <p:cNvSpPr/>
          <p:nvPr/>
        </p:nvSpPr>
        <p:spPr>
          <a:xfrm>
            <a:off x="0" y="723606"/>
            <a:ext cx="4567817" cy="90786"/>
          </a:xfrm>
          <a:prstGeom prst="rect">
            <a:avLst/>
          </a:prstGeom>
          <a:solidFill>
            <a:schemeClr val="accent3">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chemeClr val="accent3">
                  <a:lumMod val="50000"/>
                </a:schemeClr>
              </a:solidFill>
              <a:latin typeface="Helvetica"/>
              <a:cs typeface="Helvetica"/>
            </a:endParaRPr>
          </a:p>
        </p:txBody>
      </p:sp>
      <p:sp>
        <p:nvSpPr>
          <p:cNvPr id="7" name="Rectangle 6"/>
          <p:cNvSpPr/>
          <p:nvPr/>
        </p:nvSpPr>
        <p:spPr>
          <a:xfrm>
            <a:off x="1" y="6318886"/>
            <a:ext cx="9143998" cy="539114"/>
          </a:xfrm>
          <a:prstGeom prst="rect">
            <a:avLst/>
          </a:prstGeom>
          <a:solidFill>
            <a:schemeClr val="accent3">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chemeClr val="accent3">
                  <a:lumMod val="50000"/>
                </a:schemeClr>
              </a:solidFill>
              <a:latin typeface="Helvetica"/>
              <a:cs typeface="Helvetica"/>
            </a:endParaRPr>
          </a:p>
        </p:txBody>
      </p:sp>
      <p:pic>
        <p:nvPicPr>
          <p:cNvPr id="8" name="Picture 7"/>
          <p:cNvPicPr>
            <a:picLocks noChangeAspect="1"/>
          </p:cNvPicPr>
          <p:nvPr/>
        </p:nvPicPr>
        <p:blipFill>
          <a:blip r:embed="rId3"/>
          <a:stretch>
            <a:fillRect/>
          </a:stretch>
        </p:blipFill>
        <p:spPr>
          <a:xfrm>
            <a:off x="4887972" y="2194159"/>
            <a:ext cx="3902825" cy="4044378"/>
          </a:xfrm>
          <a:prstGeom prst="rect">
            <a:avLst/>
          </a:prstGeom>
        </p:spPr>
      </p:pic>
      <p:sp>
        <p:nvSpPr>
          <p:cNvPr id="9" name="TextBox 8"/>
          <p:cNvSpPr txBox="1"/>
          <p:nvPr/>
        </p:nvSpPr>
        <p:spPr>
          <a:xfrm>
            <a:off x="351374" y="1823271"/>
            <a:ext cx="3893236" cy="584776"/>
          </a:xfrm>
          <a:prstGeom prst="rect">
            <a:avLst/>
          </a:prstGeom>
          <a:solidFill>
            <a:schemeClr val="tx2">
              <a:lumMod val="50000"/>
            </a:schemeClr>
          </a:solidFill>
        </p:spPr>
        <p:txBody>
          <a:bodyPr wrap="square" rtlCol="0">
            <a:spAutoFit/>
          </a:bodyPr>
          <a:lstStyle/>
          <a:p>
            <a:r>
              <a:rPr lang="en-US" sz="1600" dirty="0" smtClean="0">
                <a:solidFill>
                  <a:schemeClr val="accent6"/>
                </a:solidFill>
                <a:latin typeface="Consolas"/>
                <a:cs typeface="Consolas"/>
              </a:rPr>
              <a:t>&gt; boxplot(</a:t>
            </a:r>
            <a:r>
              <a:rPr lang="en-US" sz="1600" dirty="0" err="1" smtClean="0">
                <a:solidFill>
                  <a:schemeClr val="accent6"/>
                </a:solidFill>
                <a:latin typeface="Consolas"/>
                <a:cs typeface="Consolas"/>
              </a:rPr>
              <a:t>Sepal.Length</a:t>
            </a:r>
            <a:r>
              <a:rPr lang="en-US" sz="1600" dirty="0" smtClean="0">
                <a:solidFill>
                  <a:schemeClr val="accent6"/>
                </a:solidFill>
                <a:latin typeface="Consolas"/>
                <a:cs typeface="Consolas"/>
              </a:rPr>
              <a:t> ~ Species, </a:t>
            </a:r>
          </a:p>
          <a:p>
            <a:r>
              <a:rPr lang="en-US" sz="1600" dirty="0" smtClean="0">
                <a:solidFill>
                  <a:schemeClr val="accent6"/>
                </a:solidFill>
                <a:latin typeface="Consolas"/>
                <a:cs typeface="Consolas"/>
              </a:rPr>
              <a:t>          data = iris)</a:t>
            </a:r>
            <a:endParaRPr lang="mr-IN" sz="1600" dirty="0" smtClean="0">
              <a:solidFill>
                <a:schemeClr val="accent6"/>
              </a:solidFill>
              <a:latin typeface="Consolas"/>
              <a:cs typeface="Consolas"/>
            </a:endParaRPr>
          </a:p>
        </p:txBody>
      </p:sp>
      <p:sp>
        <p:nvSpPr>
          <p:cNvPr id="11" name="TextBox 10"/>
          <p:cNvSpPr txBox="1"/>
          <p:nvPr/>
        </p:nvSpPr>
        <p:spPr>
          <a:xfrm>
            <a:off x="4897561" y="1823271"/>
            <a:ext cx="3893236" cy="584776"/>
          </a:xfrm>
          <a:prstGeom prst="rect">
            <a:avLst/>
          </a:prstGeom>
          <a:solidFill>
            <a:schemeClr val="tx2">
              <a:lumMod val="50000"/>
            </a:schemeClr>
          </a:solidFill>
        </p:spPr>
        <p:txBody>
          <a:bodyPr wrap="square" rtlCol="0">
            <a:spAutoFit/>
          </a:bodyPr>
          <a:lstStyle/>
          <a:p>
            <a:r>
              <a:rPr lang="en-US" sz="1600" dirty="0" smtClean="0">
                <a:solidFill>
                  <a:schemeClr val="accent6"/>
                </a:solidFill>
                <a:latin typeface="Consolas"/>
                <a:cs typeface="Consolas"/>
              </a:rPr>
              <a:t>&gt; boxplot(</a:t>
            </a:r>
            <a:r>
              <a:rPr lang="en-US" sz="1600" dirty="0" err="1" smtClean="0">
                <a:solidFill>
                  <a:schemeClr val="accent6"/>
                </a:solidFill>
                <a:latin typeface="Consolas"/>
                <a:cs typeface="Consolas"/>
              </a:rPr>
              <a:t>Sepal.Width</a:t>
            </a:r>
            <a:r>
              <a:rPr lang="en-US" sz="1600" dirty="0" smtClean="0">
                <a:solidFill>
                  <a:schemeClr val="accent6"/>
                </a:solidFill>
                <a:latin typeface="Consolas"/>
                <a:cs typeface="Consolas"/>
              </a:rPr>
              <a:t> ~ Species, </a:t>
            </a:r>
          </a:p>
          <a:p>
            <a:r>
              <a:rPr lang="en-US" sz="1600" dirty="0" smtClean="0">
                <a:solidFill>
                  <a:schemeClr val="accent6"/>
                </a:solidFill>
                <a:latin typeface="Consolas"/>
                <a:cs typeface="Consolas"/>
              </a:rPr>
              <a:t>          data = iris)</a:t>
            </a:r>
            <a:endParaRPr lang="mr-IN" sz="1600" dirty="0" smtClean="0">
              <a:solidFill>
                <a:schemeClr val="accent6"/>
              </a:solidFill>
              <a:latin typeface="Consolas"/>
              <a:cs typeface="Consolas"/>
            </a:endParaRPr>
          </a:p>
        </p:txBody>
      </p:sp>
      <p:sp>
        <p:nvSpPr>
          <p:cNvPr id="12" name="TextBox 11"/>
          <p:cNvSpPr txBox="1"/>
          <p:nvPr/>
        </p:nvSpPr>
        <p:spPr>
          <a:xfrm>
            <a:off x="1" y="6435277"/>
            <a:ext cx="1014934" cy="307777"/>
          </a:xfrm>
          <a:prstGeom prst="rect">
            <a:avLst/>
          </a:prstGeom>
          <a:noFill/>
        </p:spPr>
        <p:txBody>
          <a:bodyPr wrap="none" rtlCol="0" anchor="ctr">
            <a:spAutoFit/>
          </a:bodyPr>
          <a:lstStyle/>
          <a:p>
            <a:r>
              <a:rPr lang="en-US" sz="1400" dirty="0" smtClean="0">
                <a:solidFill>
                  <a:schemeClr val="bg1">
                    <a:lumMod val="85000"/>
                  </a:schemeClr>
                </a:solidFill>
                <a:latin typeface="Rockwell"/>
                <a:cs typeface="Rockwell"/>
              </a:rPr>
              <a:t>MCB 293S</a:t>
            </a:r>
          </a:p>
        </p:txBody>
      </p:sp>
      <p:sp>
        <p:nvSpPr>
          <p:cNvPr id="13" name="Rectangle 12"/>
          <p:cNvSpPr/>
          <p:nvPr/>
        </p:nvSpPr>
        <p:spPr>
          <a:xfrm>
            <a:off x="3139571" y="6332355"/>
            <a:ext cx="1428245" cy="539114"/>
          </a:xfrm>
          <a:prstGeom prst="rect">
            <a:avLst/>
          </a:prstGeom>
          <a:solidFill>
            <a:schemeClr val="accent3">
              <a:lumMod val="60000"/>
              <a:lumOff val="40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rgbClr val="FFFFFF"/>
                </a:solidFill>
                <a:latin typeface="Rockwell"/>
                <a:cs typeface="Rockwell"/>
              </a:rPr>
              <a:t>Exploratory</a:t>
            </a:r>
          </a:p>
          <a:p>
            <a:pPr algn="ctr"/>
            <a:r>
              <a:rPr lang="en-US" sz="1400" dirty="0" smtClean="0">
                <a:solidFill>
                  <a:srgbClr val="FFFFFF"/>
                </a:solidFill>
                <a:latin typeface="Rockwell"/>
                <a:cs typeface="Rockwell"/>
              </a:rPr>
              <a:t>Data Analysis</a:t>
            </a:r>
            <a:endParaRPr lang="en-US" sz="1400" dirty="0">
              <a:solidFill>
                <a:srgbClr val="FFFFFF"/>
              </a:solidFill>
              <a:latin typeface="Rockwell"/>
              <a:cs typeface="Rockwell"/>
            </a:endParaRPr>
          </a:p>
        </p:txBody>
      </p:sp>
      <p:sp>
        <p:nvSpPr>
          <p:cNvPr id="14" name="Rectangle 13"/>
          <p:cNvSpPr/>
          <p:nvPr/>
        </p:nvSpPr>
        <p:spPr>
          <a:xfrm>
            <a:off x="4567817" y="6332355"/>
            <a:ext cx="1428245" cy="539114"/>
          </a:xfrm>
          <a:prstGeom prst="rect">
            <a:avLst/>
          </a:prstGeom>
          <a:solidFill>
            <a:schemeClr val="accent3">
              <a:lumMod val="5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rgbClr val="FFFFFF"/>
                </a:solidFill>
                <a:latin typeface="Rockwell"/>
                <a:cs typeface="Rockwell"/>
              </a:rPr>
              <a:t>Data Visualization</a:t>
            </a:r>
            <a:endParaRPr lang="en-US" sz="1400" dirty="0">
              <a:solidFill>
                <a:srgbClr val="FFFFFF"/>
              </a:solidFill>
              <a:latin typeface="Rockwell"/>
              <a:cs typeface="Rockwell"/>
            </a:endParaRPr>
          </a:p>
        </p:txBody>
      </p:sp>
      <p:sp>
        <p:nvSpPr>
          <p:cNvPr id="15" name="TextBox 14"/>
          <p:cNvSpPr txBox="1"/>
          <p:nvPr/>
        </p:nvSpPr>
        <p:spPr>
          <a:xfrm>
            <a:off x="8344983" y="6435277"/>
            <a:ext cx="799017" cy="307777"/>
          </a:xfrm>
          <a:prstGeom prst="rect">
            <a:avLst/>
          </a:prstGeom>
          <a:noFill/>
        </p:spPr>
        <p:txBody>
          <a:bodyPr wrap="none" rtlCol="0" anchor="ctr">
            <a:spAutoFit/>
          </a:bodyPr>
          <a:lstStyle/>
          <a:p>
            <a:pPr algn="r"/>
            <a:r>
              <a:rPr lang="en-US" sz="1400" dirty="0" smtClean="0">
                <a:solidFill>
                  <a:schemeClr val="bg1">
                    <a:lumMod val="85000"/>
                  </a:schemeClr>
                </a:solidFill>
                <a:latin typeface="Rockwell"/>
                <a:cs typeface="Rockwell"/>
              </a:rPr>
              <a:t>Week 1</a:t>
            </a:r>
          </a:p>
        </p:txBody>
      </p:sp>
    </p:spTree>
    <p:extLst>
      <p:ext uri="{BB962C8B-B14F-4D97-AF65-F5344CB8AC3E}">
        <p14:creationId xmlns:p14="http://schemas.microsoft.com/office/powerpoint/2010/main" val="1576697733"/>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2"/>
          <p:cNvSpPr>
            <a:spLocks noGrp="1"/>
          </p:cNvSpPr>
          <p:nvPr>
            <p:ph idx="1"/>
          </p:nvPr>
        </p:nvSpPr>
        <p:spPr>
          <a:xfrm>
            <a:off x="351374" y="1056105"/>
            <a:ext cx="8439423" cy="1256631"/>
          </a:xfrm>
        </p:spPr>
        <p:txBody>
          <a:bodyPr>
            <a:normAutofit/>
          </a:bodyPr>
          <a:lstStyle/>
          <a:p>
            <a:pPr marL="0" indent="0">
              <a:buNone/>
            </a:pPr>
            <a:r>
              <a:rPr lang="en-US" sz="2800" dirty="0" smtClean="0">
                <a:solidFill>
                  <a:schemeClr val="tx1">
                    <a:lumMod val="65000"/>
                    <a:lumOff val="35000"/>
                  </a:schemeClr>
                </a:solidFill>
                <a:latin typeface="Helvetica"/>
                <a:cs typeface="Helvetica"/>
              </a:rPr>
              <a:t>The paired features (sepal length/width, petal length/width) seem like they should be correlated.</a:t>
            </a:r>
            <a:endParaRPr lang="en-US" sz="2400" dirty="0" smtClean="0">
              <a:solidFill>
                <a:schemeClr val="tx1">
                  <a:lumMod val="65000"/>
                  <a:lumOff val="35000"/>
                </a:schemeClr>
              </a:solidFill>
              <a:latin typeface="Helvetica"/>
              <a:cs typeface="Helvetica"/>
            </a:endParaRPr>
          </a:p>
        </p:txBody>
      </p:sp>
      <p:sp>
        <p:nvSpPr>
          <p:cNvPr id="4" name="Title 1"/>
          <p:cNvSpPr>
            <a:spLocks noGrp="1"/>
          </p:cNvSpPr>
          <p:nvPr>
            <p:ph type="title"/>
          </p:nvPr>
        </p:nvSpPr>
        <p:spPr>
          <a:xfrm>
            <a:off x="92596" y="1"/>
            <a:ext cx="8955499" cy="767328"/>
          </a:xfrm>
        </p:spPr>
        <p:txBody>
          <a:bodyPr>
            <a:normAutofit/>
          </a:bodyPr>
          <a:lstStyle/>
          <a:p>
            <a:pPr algn="l"/>
            <a:r>
              <a:rPr lang="en-US" sz="3600" dirty="0" smtClean="0">
                <a:solidFill>
                  <a:schemeClr val="tx1">
                    <a:lumMod val="65000"/>
                    <a:lumOff val="35000"/>
                  </a:schemeClr>
                </a:solidFill>
                <a:latin typeface="Rockwell"/>
                <a:cs typeface="Rockwell"/>
              </a:rPr>
              <a:t>Example in R</a:t>
            </a:r>
            <a:endParaRPr lang="en-US" sz="3600" dirty="0">
              <a:solidFill>
                <a:schemeClr val="tx1">
                  <a:lumMod val="65000"/>
                  <a:lumOff val="35000"/>
                </a:schemeClr>
              </a:solidFill>
              <a:latin typeface="Rockwell"/>
              <a:cs typeface="Rockwell"/>
            </a:endParaRPr>
          </a:p>
        </p:txBody>
      </p:sp>
      <p:sp>
        <p:nvSpPr>
          <p:cNvPr id="6" name="Rectangle 5"/>
          <p:cNvSpPr/>
          <p:nvPr/>
        </p:nvSpPr>
        <p:spPr>
          <a:xfrm>
            <a:off x="0" y="723606"/>
            <a:ext cx="4567817" cy="90786"/>
          </a:xfrm>
          <a:prstGeom prst="rect">
            <a:avLst/>
          </a:prstGeom>
          <a:solidFill>
            <a:schemeClr val="accent3">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chemeClr val="accent3">
                  <a:lumMod val="50000"/>
                </a:schemeClr>
              </a:solidFill>
              <a:latin typeface="Helvetica"/>
              <a:cs typeface="Helvetica"/>
            </a:endParaRPr>
          </a:p>
        </p:txBody>
      </p:sp>
      <p:sp>
        <p:nvSpPr>
          <p:cNvPr id="7" name="Rectangle 6"/>
          <p:cNvSpPr/>
          <p:nvPr/>
        </p:nvSpPr>
        <p:spPr>
          <a:xfrm>
            <a:off x="1" y="6318886"/>
            <a:ext cx="9143998" cy="539114"/>
          </a:xfrm>
          <a:prstGeom prst="rect">
            <a:avLst/>
          </a:prstGeom>
          <a:solidFill>
            <a:schemeClr val="accent3">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chemeClr val="accent3">
                  <a:lumMod val="50000"/>
                </a:schemeClr>
              </a:solidFill>
              <a:latin typeface="Helvetica"/>
              <a:cs typeface="Helvetica"/>
            </a:endParaRPr>
          </a:p>
        </p:txBody>
      </p:sp>
      <p:pic>
        <p:nvPicPr>
          <p:cNvPr id="2" name="Picture 1"/>
          <p:cNvPicPr>
            <a:picLocks noChangeAspect="1"/>
          </p:cNvPicPr>
          <p:nvPr/>
        </p:nvPicPr>
        <p:blipFill>
          <a:blip r:embed="rId2"/>
          <a:stretch>
            <a:fillRect/>
          </a:stretch>
        </p:blipFill>
        <p:spPr>
          <a:xfrm>
            <a:off x="5022291" y="2665550"/>
            <a:ext cx="3525469" cy="3653336"/>
          </a:xfrm>
          <a:prstGeom prst="rect">
            <a:avLst/>
          </a:prstGeom>
        </p:spPr>
      </p:pic>
      <p:pic>
        <p:nvPicPr>
          <p:cNvPr id="3" name="Picture 2"/>
          <p:cNvPicPr>
            <a:picLocks noChangeAspect="1"/>
          </p:cNvPicPr>
          <p:nvPr/>
        </p:nvPicPr>
        <p:blipFill>
          <a:blip r:embed="rId3"/>
          <a:stretch>
            <a:fillRect/>
          </a:stretch>
        </p:blipFill>
        <p:spPr>
          <a:xfrm>
            <a:off x="554265" y="2679404"/>
            <a:ext cx="3512100" cy="3639482"/>
          </a:xfrm>
          <a:prstGeom prst="rect">
            <a:avLst/>
          </a:prstGeom>
        </p:spPr>
      </p:pic>
      <p:sp>
        <p:nvSpPr>
          <p:cNvPr id="9" name="TextBox 8"/>
          <p:cNvSpPr txBox="1"/>
          <p:nvPr/>
        </p:nvSpPr>
        <p:spPr>
          <a:xfrm>
            <a:off x="554265" y="2161564"/>
            <a:ext cx="3523104" cy="584776"/>
          </a:xfrm>
          <a:prstGeom prst="rect">
            <a:avLst/>
          </a:prstGeom>
          <a:solidFill>
            <a:schemeClr val="tx2">
              <a:lumMod val="50000"/>
            </a:schemeClr>
          </a:solidFill>
        </p:spPr>
        <p:txBody>
          <a:bodyPr wrap="square" rtlCol="0">
            <a:spAutoFit/>
          </a:bodyPr>
          <a:lstStyle/>
          <a:p>
            <a:r>
              <a:rPr lang="en-US" sz="1600" dirty="0" smtClean="0">
                <a:solidFill>
                  <a:schemeClr val="accent6"/>
                </a:solidFill>
                <a:latin typeface="Consolas"/>
                <a:cs typeface="Consolas"/>
              </a:rPr>
              <a:t>&gt; plot(</a:t>
            </a:r>
            <a:r>
              <a:rPr lang="en-US" sz="1600" dirty="0" err="1" smtClean="0">
                <a:solidFill>
                  <a:schemeClr val="accent6"/>
                </a:solidFill>
                <a:latin typeface="Consolas"/>
                <a:cs typeface="Consolas"/>
              </a:rPr>
              <a:t>iris$Sepal.Length</a:t>
            </a:r>
            <a:r>
              <a:rPr lang="en-US" sz="1600" dirty="0" smtClean="0">
                <a:solidFill>
                  <a:schemeClr val="accent6"/>
                </a:solidFill>
                <a:latin typeface="Consolas"/>
                <a:cs typeface="Consolas"/>
              </a:rPr>
              <a:t>, </a:t>
            </a:r>
          </a:p>
          <a:p>
            <a:r>
              <a:rPr lang="en-US" sz="1600" dirty="0" smtClean="0">
                <a:solidFill>
                  <a:schemeClr val="accent6"/>
                </a:solidFill>
                <a:latin typeface="Consolas"/>
                <a:cs typeface="Consolas"/>
              </a:rPr>
              <a:t>       </a:t>
            </a:r>
            <a:r>
              <a:rPr lang="en-US" sz="1600" dirty="0" err="1" smtClean="0">
                <a:solidFill>
                  <a:schemeClr val="accent6"/>
                </a:solidFill>
                <a:latin typeface="Consolas"/>
                <a:cs typeface="Consolas"/>
              </a:rPr>
              <a:t>iris$Sepal.Width</a:t>
            </a:r>
            <a:r>
              <a:rPr lang="en-US" sz="1600" dirty="0" smtClean="0">
                <a:solidFill>
                  <a:schemeClr val="accent6"/>
                </a:solidFill>
                <a:latin typeface="Consolas"/>
                <a:cs typeface="Consolas"/>
              </a:rPr>
              <a:t>)</a:t>
            </a:r>
            <a:endParaRPr lang="mr-IN" sz="1600" dirty="0" smtClean="0">
              <a:solidFill>
                <a:schemeClr val="accent6"/>
              </a:solidFill>
              <a:latin typeface="Consolas"/>
              <a:cs typeface="Consolas"/>
            </a:endParaRPr>
          </a:p>
        </p:txBody>
      </p:sp>
      <p:sp>
        <p:nvSpPr>
          <p:cNvPr id="11" name="TextBox 10"/>
          <p:cNvSpPr txBox="1"/>
          <p:nvPr/>
        </p:nvSpPr>
        <p:spPr>
          <a:xfrm>
            <a:off x="5024656" y="2161564"/>
            <a:ext cx="3523104" cy="584776"/>
          </a:xfrm>
          <a:prstGeom prst="rect">
            <a:avLst/>
          </a:prstGeom>
          <a:solidFill>
            <a:schemeClr val="tx2">
              <a:lumMod val="50000"/>
            </a:schemeClr>
          </a:solidFill>
        </p:spPr>
        <p:txBody>
          <a:bodyPr wrap="square" rtlCol="0">
            <a:spAutoFit/>
          </a:bodyPr>
          <a:lstStyle/>
          <a:p>
            <a:r>
              <a:rPr lang="en-US" sz="1600" dirty="0" smtClean="0">
                <a:solidFill>
                  <a:schemeClr val="accent6"/>
                </a:solidFill>
                <a:latin typeface="Consolas"/>
                <a:cs typeface="Consolas"/>
              </a:rPr>
              <a:t>&gt; plot(</a:t>
            </a:r>
            <a:r>
              <a:rPr lang="en-US" sz="1600" dirty="0" err="1" smtClean="0">
                <a:solidFill>
                  <a:schemeClr val="accent6"/>
                </a:solidFill>
                <a:latin typeface="Consolas"/>
                <a:cs typeface="Consolas"/>
              </a:rPr>
              <a:t>iris$Petal.Length</a:t>
            </a:r>
            <a:r>
              <a:rPr lang="en-US" sz="1600" dirty="0" smtClean="0">
                <a:solidFill>
                  <a:schemeClr val="accent6"/>
                </a:solidFill>
                <a:latin typeface="Consolas"/>
                <a:cs typeface="Consolas"/>
              </a:rPr>
              <a:t>, </a:t>
            </a:r>
          </a:p>
          <a:p>
            <a:r>
              <a:rPr lang="en-US" sz="1600" dirty="0" smtClean="0">
                <a:solidFill>
                  <a:schemeClr val="accent6"/>
                </a:solidFill>
                <a:latin typeface="Consolas"/>
                <a:cs typeface="Consolas"/>
              </a:rPr>
              <a:t>       </a:t>
            </a:r>
            <a:r>
              <a:rPr lang="en-US" sz="1600" dirty="0" err="1" smtClean="0">
                <a:solidFill>
                  <a:schemeClr val="accent6"/>
                </a:solidFill>
                <a:latin typeface="Consolas"/>
                <a:cs typeface="Consolas"/>
              </a:rPr>
              <a:t>iris$Petal.Width</a:t>
            </a:r>
            <a:r>
              <a:rPr lang="en-US" sz="1600" dirty="0" smtClean="0">
                <a:solidFill>
                  <a:schemeClr val="accent6"/>
                </a:solidFill>
                <a:latin typeface="Consolas"/>
                <a:cs typeface="Consolas"/>
              </a:rPr>
              <a:t>)</a:t>
            </a:r>
            <a:endParaRPr lang="mr-IN" sz="1600" dirty="0" smtClean="0">
              <a:solidFill>
                <a:schemeClr val="accent6"/>
              </a:solidFill>
              <a:latin typeface="Consolas"/>
              <a:cs typeface="Consolas"/>
            </a:endParaRPr>
          </a:p>
        </p:txBody>
      </p:sp>
      <p:sp>
        <p:nvSpPr>
          <p:cNvPr id="12" name="TextBox 11"/>
          <p:cNvSpPr txBox="1"/>
          <p:nvPr/>
        </p:nvSpPr>
        <p:spPr>
          <a:xfrm>
            <a:off x="1" y="6435277"/>
            <a:ext cx="1014934" cy="307777"/>
          </a:xfrm>
          <a:prstGeom prst="rect">
            <a:avLst/>
          </a:prstGeom>
          <a:noFill/>
        </p:spPr>
        <p:txBody>
          <a:bodyPr wrap="none" rtlCol="0" anchor="ctr">
            <a:spAutoFit/>
          </a:bodyPr>
          <a:lstStyle/>
          <a:p>
            <a:r>
              <a:rPr lang="en-US" sz="1400" dirty="0" smtClean="0">
                <a:solidFill>
                  <a:schemeClr val="bg1">
                    <a:lumMod val="85000"/>
                  </a:schemeClr>
                </a:solidFill>
                <a:latin typeface="Rockwell"/>
                <a:cs typeface="Rockwell"/>
              </a:rPr>
              <a:t>MCB 293S</a:t>
            </a:r>
          </a:p>
        </p:txBody>
      </p:sp>
      <p:sp>
        <p:nvSpPr>
          <p:cNvPr id="13" name="Rectangle 12"/>
          <p:cNvSpPr/>
          <p:nvPr/>
        </p:nvSpPr>
        <p:spPr>
          <a:xfrm>
            <a:off x="3139571" y="6332355"/>
            <a:ext cx="1428245" cy="539114"/>
          </a:xfrm>
          <a:prstGeom prst="rect">
            <a:avLst/>
          </a:prstGeom>
          <a:solidFill>
            <a:schemeClr val="accent3">
              <a:lumMod val="60000"/>
              <a:lumOff val="40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rgbClr val="FFFFFF"/>
                </a:solidFill>
                <a:latin typeface="Rockwell"/>
                <a:cs typeface="Rockwell"/>
              </a:rPr>
              <a:t>Exploratory</a:t>
            </a:r>
          </a:p>
          <a:p>
            <a:pPr algn="ctr"/>
            <a:r>
              <a:rPr lang="en-US" sz="1400" dirty="0" smtClean="0">
                <a:solidFill>
                  <a:srgbClr val="FFFFFF"/>
                </a:solidFill>
                <a:latin typeface="Rockwell"/>
                <a:cs typeface="Rockwell"/>
              </a:rPr>
              <a:t>Data Analysis</a:t>
            </a:r>
            <a:endParaRPr lang="en-US" sz="1400" dirty="0">
              <a:solidFill>
                <a:srgbClr val="FFFFFF"/>
              </a:solidFill>
              <a:latin typeface="Rockwell"/>
              <a:cs typeface="Rockwell"/>
            </a:endParaRPr>
          </a:p>
        </p:txBody>
      </p:sp>
      <p:sp>
        <p:nvSpPr>
          <p:cNvPr id="14" name="Rectangle 13"/>
          <p:cNvSpPr/>
          <p:nvPr/>
        </p:nvSpPr>
        <p:spPr>
          <a:xfrm>
            <a:off x="4567817" y="6332355"/>
            <a:ext cx="1428245" cy="539114"/>
          </a:xfrm>
          <a:prstGeom prst="rect">
            <a:avLst/>
          </a:prstGeom>
          <a:solidFill>
            <a:schemeClr val="accent3">
              <a:lumMod val="5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rgbClr val="FFFFFF"/>
                </a:solidFill>
                <a:latin typeface="Rockwell"/>
                <a:cs typeface="Rockwell"/>
              </a:rPr>
              <a:t>Data Visualization</a:t>
            </a:r>
            <a:endParaRPr lang="en-US" sz="1400" dirty="0">
              <a:solidFill>
                <a:srgbClr val="FFFFFF"/>
              </a:solidFill>
              <a:latin typeface="Rockwell"/>
              <a:cs typeface="Rockwell"/>
            </a:endParaRPr>
          </a:p>
        </p:txBody>
      </p:sp>
      <p:sp>
        <p:nvSpPr>
          <p:cNvPr id="15" name="TextBox 14"/>
          <p:cNvSpPr txBox="1"/>
          <p:nvPr/>
        </p:nvSpPr>
        <p:spPr>
          <a:xfrm>
            <a:off x="8344983" y="6435277"/>
            <a:ext cx="799017" cy="307777"/>
          </a:xfrm>
          <a:prstGeom prst="rect">
            <a:avLst/>
          </a:prstGeom>
          <a:noFill/>
        </p:spPr>
        <p:txBody>
          <a:bodyPr wrap="none" rtlCol="0" anchor="ctr">
            <a:spAutoFit/>
          </a:bodyPr>
          <a:lstStyle/>
          <a:p>
            <a:pPr algn="r"/>
            <a:r>
              <a:rPr lang="en-US" sz="1400" dirty="0" smtClean="0">
                <a:solidFill>
                  <a:schemeClr val="bg1">
                    <a:lumMod val="85000"/>
                  </a:schemeClr>
                </a:solidFill>
                <a:latin typeface="Rockwell"/>
                <a:cs typeface="Rockwell"/>
              </a:rPr>
              <a:t>Week 1</a:t>
            </a:r>
          </a:p>
        </p:txBody>
      </p:sp>
    </p:spTree>
    <p:extLst>
      <p:ext uri="{BB962C8B-B14F-4D97-AF65-F5344CB8AC3E}">
        <p14:creationId xmlns:p14="http://schemas.microsoft.com/office/powerpoint/2010/main" val="1582724612"/>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stretch>
            <a:fillRect/>
          </a:stretch>
        </p:blipFill>
        <p:spPr>
          <a:xfrm>
            <a:off x="5024656" y="2665550"/>
            <a:ext cx="3523104" cy="3650885"/>
          </a:xfrm>
          <a:prstGeom prst="rect">
            <a:avLst/>
          </a:prstGeom>
        </p:spPr>
      </p:pic>
      <p:pic>
        <p:nvPicPr>
          <p:cNvPr id="5" name="Picture 4"/>
          <p:cNvPicPr>
            <a:picLocks noChangeAspect="1"/>
          </p:cNvPicPr>
          <p:nvPr/>
        </p:nvPicPr>
        <p:blipFill>
          <a:blip r:embed="rId3"/>
          <a:stretch>
            <a:fillRect/>
          </a:stretch>
        </p:blipFill>
        <p:spPr>
          <a:xfrm>
            <a:off x="554265" y="2665550"/>
            <a:ext cx="3525469" cy="3653336"/>
          </a:xfrm>
          <a:prstGeom prst="rect">
            <a:avLst/>
          </a:prstGeom>
        </p:spPr>
      </p:pic>
      <p:sp>
        <p:nvSpPr>
          <p:cNvPr id="10" name="Content Placeholder 2"/>
          <p:cNvSpPr>
            <a:spLocks noGrp="1"/>
          </p:cNvSpPr>
          <p:nvPr>
            <p:ph idx="1"/>
          </p:nvPr>
        </p:nvSpPr>
        <p:spPr>
          <a:xfrm>
            <a:off x="351374" y="1056105"/>
            <a:ext cx="8439423" cy="1256631"/>
          </a:xfrm>
        </p:spPr>
        <p:txBody>
          <a:bodyPr>
            <a:normAutofit/>
          </a:bodyPr>
          <a:lstStyle/>
          <a:p>
            <a:pPr marL="0" indent="0">
              <a:buNone/>
            </a:pPr>
            <a:r>
              <a:rPr lang="en-US" sz="2800" dirty="0" smtClean="0">
                <a:solidFill>
                  <a:schemeClr val="tx1">
                    <a:lumMod val="65000"/>
                    <a:lumOff val="35000"/>
                  </a:schemeClr>
                </a:solidFill>
                <a:latin typeface="Helvetica"/>
                <a:cs typeface="Helvetica"/>
              </a:rPr>
              <a:t>How do these relate to species?</a:t>
            </a:r>
            <a:endParaRPr lang="en-US" sz="2400" dirty="0" smtClean="0">
              <a:solidFill>
                <a:schemeClr val="tx1">
                  <a:lumMod val="65000"/>
                  <a:lumOff val="35000"/>
                </a:schemeClr>
              </a:solidFill>
              <a:latin typeface="Helvetica"/>
              <a:cs typeface="Helvetica"/>
            </a:endParaRPr>
          </a:p>
        </p:txBody>
      </p:sp>
      <p:sp>
        <p:nvSpPr>
          <p:cNvPr id="4" name="Title 1"/>
          <p:cNvSpPr>
            <a:spLocks noGrp="1"/>
          </p:cNvSpPr>
          <p:nvPr>
            <p:ph type="title"/>
          </p:nvPr>
        </p:nvSpPr>
        <p:spPr>
          <a:xfrm>
            <a:off x="92596" y="1"/>
            <a:ext cx="8955499" cy="767328"/>
          </a:xfrm>
        </p:spPr>
        <p:txBody>
          <a:bodyPr>
            <a:normAutofit/>
          </a:bodyPr>
          <a:lstStyle/>
          <a:p>
            <a:pPr algn="l"/>
            <a:r>
              <a:rPr lang="en-US" sz="3600" dirty="0" smtClean="0">
                <a:solidFill>
                  <a:schemeClr val="tx1">
                    <a:lumMod val="65000"/>
                    <a:lumOff val="35000"/>
                  </a:schemeClr>
                </a:solidFill>
                <a:latin typeface="Rockwell"/>
                <a:cs typeface="Rockwell"/>
              </a:rPr>
              <a:t>Example in R</a:t>
            </a:r>
            <a:endParaRPr lang="en-US" sz="3600" dirty="0">
              <a:solidFill>
                <a:schemeClr val="tx1">
                  <a:lumMod val="65000"/>
                  <a:lumOff val="35000"/>
                </a:schemeClr>
              </a:solidFill>
              <a:latin typeface="Rockwell"/>
              <a:cs typeface="Rockwell"/>
            </a:endParaRPr>
          </a:p>
        </p:txBody>
      </p:sp>
      <p:sp>
        <p:nvSpPr>
          <p:cNvPr id="6" name="Rectangle 5"/>
          <p:cNvSpPr/>
          <p:nvPr/>
        </p:nvSpPr>
        <p:spPr>
          <a:xfrm>
            <a:off x="0" y="723606"/>
            <a:ext cx="4567817" cy="90786"/>
          </a:xfrm>
          <a:prstGeom prst="rect">
            <a:avLst/>
          </a:prstGeom>
          <a:solidFill>
            <a:schemeClr val="accent3">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chemeClr val="accent3">
                  <a:lumMod val="50000"/>
                </a:schemeClr>
              </a:solidFill>
              <a:latin typeface="Helvetica"/>
              <a:cs typeface="Helvetica"/>
            </a:endParaRPr>
          </a:p>
        </p:txBody>
      </p:sp>
      <p:sp>
        <p:nvSpPr>
          <p:cNvPr id="7" name="Rectangle 6"/>
          <p:cNvSpPr/>
          <p:nvPr/>
        </p:nvSpPr>
        <p:spPr>
          <a:xfrm>
            <a:off x="1" y="6318886"/>
            <a:ext cx="9143998" cy="539114"/>
          </a:xfrm>
          <a:prstGeom prst="rect">
            <a:avLst/>
          </a:prstGeom>
          <a:solidFill>
            <a:schemeClr val="accent3">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chemeClr val="accent3">
                  <a:lumMod val="50000"/>
                </a:schemeClr>
              </a:solidFill>
              <a:latin typeface="Helvetica"/>
              <a:cs typeface="Helvetica"/>
            </a:endParaRPr>
          </a:p>
        </p:txBody>
      </p:sp>
      <p:sp>
        <p:nvSpPr>
          <p:cNvPr id="9" name="TextBox 8"/>
          <p:cNvSpPr txBox="1"/>
          <p:nvPr/>
        </p:nvSpPr>
        <p:spPr>
          <a:xfrm>
            <a:off x="554265" y="2161564"/>
            <a:ext cx="3523104" cy="830997"/>
          </a:xfrm>
          <a:prstGeom prst="rect">
            <a:avLst/>
          </a:prstGeom>
          <a:solidFill>
            <a:schemeClr val="tx2">
              <a:lumMod val="50000"/>
            </a:schemeClr>
          </a:solidFill>
        </p:spPr>
        <p:txBody>
          <a:bodyPr wrap="square" rtlCol="0">
            <a:spAutoFit/>
          </a:bodyPr>
          <a:lstStyle/>
          <a:p>
            <a:r>
              <a:rPr lang="en-US" sz="1600" dirty="0" smtClean="0">
                <a:solidFill>
                  <a:schemeClr val="accent6"/>
                </a:solidFill>
                <a:latin typeface="Consolas"/>
                <a:cs typeface="Consolas"/>
              </a:rPr>
              <a:t>&gt; plot(</a:t>
            </a:r>
            <a:r>
              <a:rPr lang="en-US" sz="1600" dirty="0" err="1" smtClean="0">
                <a:solidFill>
                  <a:schemeClr val="accent6"/>
                </a:solidFill>
                <a:latin typeface="Consolas"/>
                <a:cs typeface="Consolas"/>
              </a:rPr>
              <a:t>iris$Sepal.Length</a:t>
            </a:r>
            <a:r>
              <a:rPr lang="en-US" sz="1600" dirty="0" smtClean="0">
                <a:solidFill>
                  <a:schemeClr val="accent6"/>
                </a:solidFill>
                <a:latin typeface="Consolas"/>
                <a:cs typeface="Consolas"/>
              </a:rPr>
              <a:t>, </a:t>
            </a:r>
          </a:p>
          <a:p>
            <a:r>
              <a:rPr lang="en-US" sz="1600" dirty="0" smtClean="0">
                <a:solidFill>
                  <a:schemeClr val="accent6"/>
                </a:solidFill>
                <a:latin typeface="Consolas"/>
                <a:cs typeface="Consolas"/>
              </a:rPr>
              <a:t>       </a:t>
            </a:r>
            <a:r>
              <a:rPr lang="en-US" sz="1600" dirty="0" err="1" smtClean="0">
                <a:solidFill>
                  <a:schemeClr val="accent6"/>
                </a:solidFill>
                <a:latin typeface="Consolas"/>
                <a:cs typeface="Consolas"/>
              </a:rPr>
              <a:t>iris$Sepal.Width</a:t>
            </a:r>
            <a:r>
              <a:rPr lang="en-US" sz="1600" dirty="0" smtClean="0">
                <a:solidFill>
                  <a:schemeClr val="accent6"/>
                </a:solidFill>
                <a:latin typeface="Consolas"/>
                <a:cs typeface="Consolas"/>
              </a:rPr>
              <a:t>,</a:t>
            </a:r>
          </a:p>
          <a:p>
            <a:r>
              <a:rPr lang="en-US" sz="1600" dirty="0">
                <a:solidFill>
                  <a:schemeClr val="accent6"/>
                </a:solidFill>
                <a:latin typeface="Consolas"/>
                <a:cs typeface="Consolas"/>
              </a:rPr>
              <a:t> </a:t>
            </a:r>
            <a:r>
              <a:rPr lang="en-US" sz="1600" dirty="0" smtClean="0">
                <a:solidFill>
                  <a:schemeClr val="accent6"/>
                </a:solidFill>
                <a:latin typeface="Consolas"/>
                <a:cs typeface="Consolas"/>
              </a:rPr>
              <a:t>      col = </a:t>
            </a:r>
            <a:r>
              <a:rPr lang="en-US" sz="1600" dirty="0" err="1" smtClean="0">
                <a:solidFill>
                  <a:schemeClr val="accent6"/>
                </a:solidFill>
                <a:latin typeface="Consolas"/>
                <a:cs typeface="Consolas"/>
              </a:rPr>
              <a:t>iris$Species</a:t>
            </a:r>
            <a:r>
              <a:rPr lang="en-US" sz="1600" dirty="0" smtClean="0">
                <a:solidFill>
                  <a:schemeClr val="accent6"/>
                </a:solidFill>
                <a:latin typeface="Consolas"/>
                <a:cs typeface="Consolas"/>
              </a:rPr>
              <a:t>)</a:t>
            </a:r>
            <a:endParaRPr lang="mr-IN" sz="1600" dirty="0" smtClean="0">
              <a:solidFill>
                <a:schemeClr val="accent6"/>
              </a:solidFill>
              <a:latin typeface="Consolas"/>
              <a:cs typeface="Consolas"/>
            </a:endParaRPr>
          </a:p>
        </p:txBody>
      </p:sp>
      <p:sp>
        <p:nvSpPr>
          <p:cNvPr id="11" name="TextBox 10"/>
          <p:cNvSpPr txBox="1"/>
          <p:nvPr/>
        </p:nvSpPr>
        <p:spPr>
          <a:xfrm>
            <a:off x="5024656" y="2161564"/>
            <a:ext cx="3523104" cy="830997"/>
          </a:xfrm>
          <a:prstGeom prst="rect">
            <a:avLst/>
          </a:prstGeom>
          <a:solidFill>
            <a:schemeClr val="tx2">
              <a:lumMod val="50000"/>
            </a:schemeClr>
          </a:solidFill>
        </p:spPr>
        <p:txBody>
          <a:bodyPr wrap="square" rtlCol="0">
            <a:spAutoFit/>
          </a:bodyPr>
          <a:lstStyle/>
          <a:p>
            <a:r>
              <a:rPr lang="en-US" sz="1600" dirty="0" smtClean="0">
                <a:solidFill>
                  <a:schemeClr val="accent6"/>
                </a:solidFill>
                <a:latin typeface="Consolas"/>
                <a:cs typeface="Consolas"/>
              </a:rPr>
              <a:t>&gt; plot(</a:t>
            </a:r>
            <a:r>
              <a:rPr lang="en-US" sz="1600" dirty="0" err="1" smtClean="0">
                <a:solidFill>
                  <a:schemeClr val="accent6"/>
                </a:solidFill>
                <a:latin typeface="Consolas"/>
                <a:cs typeface="Consolas"/>
              </a:rPr>
              <a:t>iris$Petal.Length</a:t>
            </a:r>
            <a:r>
              <a:rPr lang="en-US" sz="1600" dirty="0" smtClean="0">
                <a:solidFill>
                  <a:schemeClr val="accent6"/>
                </a:solidFill>
                <a:latin typeface="Consolas"/>
                <a:cs typeface="Consolas"/>
              </a:rPr>
              <a:t>, </a:t>
            </a:r>
          </a:p>
          <a:p>
            <a:r>
              <a:rPr lang="en-US" sz="1600" dirty="0" smtClean="0">
                <a:solidFill>
                  <a:schemeClr val="accent6"/>
                </a:solidFill>
                <a:latin typeface="Consolas"/>
                <a:cs typeface="Consolas"/>
              </a:rPr>
              <a:t>       </a:t>
            </a:r>
            <a:r>
              <a:rPr lang="en-US" sz="1600" dirty="0" err="1" smtClean="0">
                <a:solidFill>
                  <a:schemeClr val="accent6"/>
                </a:solidFill>
                <a:latin typeface="Consolas"/>
                <a:cs typeface="Consolas"/>
              </a:rPr>
              <a:t>iris$Petal.Width</a:t>
            </a:r>
            <a:r>
              <a:rPr lang="en-US" sz="1600" dirty="0">
                <a:solidFill>
                  <a:schemeClr val="accent6"/>
                </a:solidFill>
                <a:latin typeface="Consolas"/>
                <a:cs typeface="Consolas"/>
              </a:rPr>
              <a:t>,</a:t>
            </a:r>
            <a:endParaRPr lang="en-US" sz="1600" dirty="0" smtClean="0">
              <a:solidFill>
                <a:schemeClr val="accent6"/>
              </a:solidFill>
              <a:latin typeface="Consolas"/>
              <a:cs typeface="Consolas"/>
            </a:endParaRPr>
          </a:p>
          <a:p>
            <a:r>
              <a:rPr lang="en-US" sz="1600" dirty="0">
                <a:solidFill>
                  <a:schemeClr val="accent6"/>
                </a:solidFill>
                <a:latin typeface="Consolas"/>
                <a:cs typeface="Consolas"/>
              </a:rPr>
              <a:t> </a:t>
            </a:r>
            <a:r>
              <a:rPr lang="en-US" sz="1600" dirty="0" smtClean="0">
                <a:solidFill>
                  <a:schemeClr val="accent6"/>
                </a:solidFill>
                <a:latin typeface="Consolas"/>
                <a:cs typeface="Consolas"/>
              </a:rPr>
              <a:t>      col </a:t>
            </a:r>
            <a:r>
              <a:rPr lang="en-US" sz="1600" dirty="0">
                <a:solidFill>
                  <a:schemeClr val="accent6"/>
                </a:solidFill>
                <a:latin typeface="Consolas"/>
                <a:cs typeface="Consolas"/>
              </a:rPr>
              <a:t>= </a:t>
            </a:r>
            <a:r>
              <a:rPr lang="en-US" sz="1600" dirty="0" err="1">
                <a:solidFill>
                  <a:schemeClr val="accent6"/>
                </a:solidFill>
                <a:latin typeface="Consolas"/>
                <a:cs typeface="Consolas"/>
              </a:rPr>
              <a:t>iris$Species</a:t>
            </a:r>
            <a:r>
              <a:rPr lang="en-US" sz="1600" dirty="0">
                <a:solidFill>
                  <a:schemeClr val="accent6"/>
                </a:solidFill>
                <a:latin typeface="Consolas"/>
                <a:cs typeface="Consolas"/>
              </a:rPr>
              <a:t>)</a:t>
            </a:r>
            <a:endParaRPr lang="mr-IN" sz="1600" dirty="0" smtClean="0">
              <a:solidFill>
                <a:schemeClr val="accent6"/>
              </a:solidFill>
              <a:latin typeface="Consolas"/>
              <a:cs typeface="Consolas"/>
            </a:endParaRPr>
          </a:p>
        </p:txBody>
      </p:sp>
      <p:sp>
        <p:nvSpPr>
          <p:cNvPr id="12" name="TextBox 11"/>
          <p:cNvSpPr txBox="1"/>
          <p:nvPr/>
        </p:nvSpPr>
        <p:spPr>
          <a:xfrm>
            <a:off x="1" y="6435277"/>
            <a:ext cx="1014934" cy="307777"/>
          </a:xfrm>
          <a:prstGeom prst="rect">
            <a:avLst/>
          </a:prstGeom>
          <a:noFill/>
        </p:spPr>
        <p:txBody>
          <a:bodyPr wrap="none" rtlCol="0" anchor="ctr">
            <a:spAutoFit/>
          </a:bodyPr>
          <a:lstStyle/>
          <a:p>
            <a:r>
              <a:rPr lang="en-US" sz="1400" dirty="0" smtClean="0">
                <a:solidFill>
                  <a:schemeClr val="bg1">
                    <a:lumMod val="85000"/>
                  </a:schemeClr>
                </a:solidFill>
                <a:latin typeface="Rockwell"/>
                <a:cs typeface="Rockwell"/>
              </a:rPr>
              <a:t>MCB 293S</a:t>
            </a:r>
          </a:p>
        </p:txBody>
      </p:sp>
      <p:sp>
        <p:nvSpPr>
          <p:cNvPr id="13" name="Rectangle 12"/>
          <p:cNvSpPr/>
          <p:nvPr/>
        </p:nvSpPr>
        <p:spPr>
          <a:xfrm>
            <a:off x="3139571" y="6332355"/>
            <a:ext cx="1428245" cy="539114"/>
          </a:xfrm>
          <a:prstGeom prst="rect">
            <a:avLst/>
          </a:prstGeom>
          <a:solidFill>
            <a:schemeClr val="accent3">
              <a:lumMod val="60000"/>
              <a:lumOff val="40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rgbClr val="FFFFFF"/>
                </a:solidFill>
                <a:latin typeface="Rockwell"/>
                <a:cs typeface="Rockwell"/>
              </a:rPr>
              <a:t>Exploratory</a:t>
            </a:r>
          </a:p>
          <a:p>
            <a:pPr algn="ctr"/>
            <a:r>
              <a:rPr lang="en-US" sz="1400" dirty="0" smtClean="0">
                <a:solidFill>
                  <a:srgbClr val="FFFFFF"/>
                </a:solidFill>
                <a:latin typeface="Rockwell"/>
                <a:cs typeface="Rockwell"/>
              </a:rPr>
              <a:t>Data Analysis</a:t>
            </a:r>
            <a:endParaRPr lang="en-US" sz="1400" dirty="0">
              <a:solidFill>
                <a:srgbClr val="FFFFFF"/>
              </a:solidFill>
              <a:latin typeface="Rockwell"/>
              <a:cs typeface="Rockwell"/>
            </a:endParaRPr>
          </a:p>
        </p:txBody>
      </p:sp>
      <p:sp>
        <p:nvSpPr>
          <p:cNvPr id="14" name="Rectangle 13"/>
          <p:cNvSpPr/>
          <p:nvPr/>
        </p:nvSpPr>
        <p:spPr>
          <a:xfrm>
            <a:off x="4567817" y="6332355"/>
            <a:ext cx="1428245" cy="539114"/>
          </a:xfrm>
          <a:prstGeom prst="rect">
            <a:avLst/>
          </a:prstGeom>
          <a:solidFill>
            <a:schemeClr val="accent3">
              <a:lumMod val="5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rgbClr val="FFFFFF"/>
                </a:solidFill>
                <a:latin typeface="Rockwell"/>
                <a:cs typeface="Rockwell"/>
              </a:rPr>
              <a:t>Data Visualization</a:t>
            </a:r>
            <a:endParaRPr lang="en-US" sz="1400" dirty="0">
              <a:solidFill>
                <a:srgbClr val="FFFFFF"/>
              </a:solidFill>
              <a:latin typeface="Rockwell"/>
              <a:cs typeface="Rockwell"/>
            </a:endParaRPr>
          </a:p>
        </p:txBody>
      </p:sp>
      <p:sp>
        <p:nvSpPr>
          <p:cNvPr id="15" name="TextBox 14"/>
          <p:cNvSpPr txBox="1"/>
          <p:nvPr/>
        </p:nvSpPr>
        <p:spPr>
          <a:xfrm>
            <a:off x="8344983" y="6435277"/>
            <a:ext cx="799017" cy="307777"/>
          </a:xfrm>
          <a:prstGeom prst="rect">
            <a:avLst/>
          </a:prstGeom>
          <a:noFill/>
        </p:spPr>
        <p:txBody>
          <a:bodyPr wrap="none" rtlCol="0" anchor="ctr">
            <a:spAutoFit/>
          </a:bodyPr>
          <a:lstStyle/>
          <a:p>
            <a:pPr algn="r"/>
            <a:r>
              <a:rPr lang="en-US" sz="1400" dirty="0" smtClean="0">
                <a:solidFill>
                  <a:schemeClr val="bg1">
                    <a:lumMod val="85000"/>
                  </a:schemeClr>
                </a:solidFill>
                <a:latin typeface="Rockwell"/>
                <a:cs typeface="Rockwell"/>
              </a:rPr>
              <a:t>Week 1</a:t>
            </a:r>
          </a:p>
        </p:txBody>
      </p:sp>
    </p:spTree>
    <p:extLst>
      <p:ext uri="{BB962C8B-B14F-4D97-AF65-F5344CB8AC3E}">
        <p14:creationId xmlns:p14="http://schemas.microsoft.com/office/powerpoint/2010/main" val="3174094901"/>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92596" y="1"/>
            <a:ext cx="8955499" cy="767328"/>
          </a:xfrm>
        </p:spPr>
        <p:txBody>
          <a:bodyPr>
            <a:normAutofit/>
          </a:bodyPr>
          <a:lstStyle/>
          <a:p>
            <a:pPr algn="l"/>
            <a:r>
              <a:rPr lang="en-US" sz="3600" dirty="0" smtClean="0">
                <a:solidFill>
                  <a:schemeClr val="tx1">
                    <a:lumMod val="65000"/>
                    <a:lumOff val="35000"/>
                  </a:schemeClr>
                </a:solidFill>
                <a:latin typeface="Rockwell"/>
                <a:cs typeface="Rockwell"/>
              </a:rPr>
              <a:t>Example in R</a:t>
            </a:r>
            <a:endParaRPr lang="en-US" sz="3600" dirty="0">
              <a:solidFill>
                <a:schemeClr val="tx1">
                  <a:lumMod val="65000"/>
                  <a:lumOff val="35000"/>
                </a:schemeClr>
              </a:solidFill>
              <a:latin typeface="Rockwell"/>
              <a:cs typeface="Rockwell"/>
            </a:endParaRPr>
          </a:p>
        </p:txBody>
      </p:sp>
      <p:sp>
        <p:nvSpPr>
          <p:cNvPr id="6" name="Rectangle 5"/>
          <p:cNvSpPr/>
          <p:nvPr/>
        </p:nvSpPr>
        <p:spPr>
          <a:xfrm>
            <a:off x="0" y="723606"/>
            <a:ext cx="4567817" cy="90786"/>
          </a:xfrm>
          <a:prstGeom prst="rect">
            <a:avLst/>
          </a:prstGeom>
          <a:solidFill>
            <a:schemeClr val="accent3">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chemeClr val="accent3">
                  <a:lumMod val="50000"/>
                </a:schemeClr>
              </a:solidFill>
              <a:latin typeface="Helvetica"/>
              <a:cs typeface="Helvetica"/>
            </a:endParaRPr>
          </a:p>
        </p:txBody>
      </p:sp>
      <p:sp>
        <p:nvSpPr>
          <p:cNvPr id="7" name="Rectangle 6"/>
          <p:cNvSpPr/>
          <p:nvPr/>
        </p:nvSpPr>
        <p:spPr>
          <a:xfrm>
            <a:off x="1" y="6318886"/>
            <a:ext cx="9143998" cy="539114"/>
          </a:xfrm>
          <a:prstGeom prst="rect">
            <a:avLst/>
          </a:prstGeom>
          <a:solidFill>
            <a:schemeClr val="accent3">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chemeClr val="accent3">
                  <a:lumMod val="50000"/>
                </a:schemeClr>
              </a:solidFill>
              <a:latin typeface="Helvetica"/>
              <a:cs typeface="Helvetica"/>
            </a:endParaRPr>
          </a:p>
        </p:txBody>
      </p:sp>
      <p:pic>
        <p:nvPicPr>
          <p:cNvPr id="11" name="Picture 10"/>
          <p:cNvPicPr>
            <a:picLocks noChangeAspect="1"/>
          </p:cNvPicPr>
          <p:nvPr/>
        </p:nvPicPr>
        <p:blipFill>
          <a:blip r:embed="rId2"/>
          <a:stretch>
            <a:fillRect/>
          </a:stretch>
        </p:blipFill>
        <p:spPr>
          <a:xfrm>
            <a:off x="1356051" y="1163052"/>
            <a:ext cx="6435691" cy="5148553"/>
          </a:xfrm>
          <a:prstGeom prst="rect">
            <a:avLst/>
          </a:prstGeom>
        </p:spPr>
      </p:pic>
      <p:sp>
        <p:nvSpPr>
          <p:cNvPr id="9" name="TextBox 8"/>
          <p:cNvSpPr txBox="1"/>
          <p:nvPr/>
        </p:nvSpPr>
        <p:spPr>
          <a:xfrm>
            <a:off x="834997" y="994431"/>
            <a:ext cx="7404591" cy="338554"/>
          </a:xfrm>
          <a:prstGeom prst="rect">
            <a:avLst/>
          </a:prstGeom>
          <a:solidFill>
            <a:schemeClr val="tx2">
              <a:lumMod val="50000"/>
            </a:schemeClr>
          </a:solidFill>
        </p:spPr>
        <p:txBody>
          <a:bodyPr wrap="square" rtlCol="0">
            <a:spAutoFit/>
          </a:bodyPr>
          <a:lstStyle/>
          <a:p>
            <a:r>
              <a:rPr lang="en-US" sz="1600" dirty="0" smtClean="0">
                <a:solidFill>
                  <a:schemeClr val="accent6"/>
                </a:solidFill>
                <a:latin typeface="Consolas"/>
                <a:cs typeface="Consolas"/>
              </a:rPr>
              <a:t>&gt; pairs(iris[,1:4], col = </a:t>
            </a:r>
            <a:r>
              <a:rPr lang="en-US" sz="1600" dirty="0" err="1" smtClean="0">
                <a:solidFill>
                  <a:schemeClr val="accent6"/>
                </a:solidFill>
                <a:latin typeface="Consolas"/>
                <a:cs typeface="Consolas"/>
              </a:rPr>
              <a:t>iris$Species</a:t>
            </a:r>
            <a:r>
              <a:rPr lang="en-US" sz="1600" dirty="0" smtClean="0">
                <a:solidFill>
                  <a:schemeClr val="accent6"/>
                </a:solidFill>
                <a:latin typeface="Consolas"/>
                <a:cs typeface="Consolas"/>
              </a:rPr>
              <a:t>)</a:t>
            </a:r>
            <a:endParaRPr lang="mr-IN" sz="1600" dirty="0" smtClean="0">
              <a:solidFill>
                <a:schemeClr val="accent6"/>
              </a:solidFill>
              <a:latin typeface="Consolas"/>
              <a:cs typeface="Consolas"/>
            </a:endParaRPr>
          </a:p>
        </p:txBody>
      </p:sp>
      <p:sp>
        <p:nvSpPr>
          <p:cNvPr id="8" name="TextBox 7"/>
          <p:cNvSpPr txBox="1"/>
          <p:nvPr/>
        </p:nvSpPr>
        <p:spPr>
          <a:xfrm>
            <a:off x="1" y="6435277"/>
            <a:ext cx="1014934" cy="307777"/>
          </a:xfrm>
          <a:prstGeom prst="rect">
            <a:avLst/>
          </a:prstGeom>
          <a:noFill/>
        </p:spPr>
        <p:txBody>
          <a:bodyPr wrap="none" rtlCol="0" anchor="ctr">
            <a:spAutoFit/>
          </a:bodyPr>
          <a:lstStyle/>
          <a:p>
            <a:r>
              <a:rPr lang="en-US" sz="1400" dirty="0" smtClean="0">
                <a:solidFill>
                  <a:schemeClr val="bg1">
                    <a:lumMod val="85000"/>
                  </a:schemeClr>
                </a:solidFill>
                <a:latin typeface="Rockwell"/>
                <a:cs typeface="Rockwell"/>
              </a:rPr>
              <a:t>MCB 293S</a:t>
            </a:r>
          </a:p>
        </p:txBody>
      </p:sp>
      <p:sp>
        <p:nvSpPr>
          <p:cNvPr id="10" name="Rectangle 9"/>
          <p:cNvSpPr/>
          <p:nvPr/>
        </p:nvSpPr>
        <p:spPr>
          <a:xfrm>
            <a:off x="3139571" y="6332355"/>
            <a:ext cx="1428245" cy="539114"/>
          </a:xfrm>
          <a:prstGeom prst="rect">
            <a:avLst/>
          </a:prstGeom>
          <a:solidFill>
            <a:schemeClr val="accent3">
              <a:lumMod val="60000"/>
              <a:lumOff val="40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rgbClr val="FFFFFF"/>
                </a:solidFill>
                <a:latin typeface="Rockwell"/>
                <a:cs typeface="Rockwell"/>
              </a:rPr>
              <a:t>Exploratory</a:t>
            </a:r>
          </a:p>
          <a:p>
            <a:pPr algn="ctr"/>
            <a:r>
              <a:rPr lang="en-US" sz="1400" dirty="0" smtClean="0">
                <a:solidFill>
                  <a:srgbClr val="FFFFFF"/>
                </a:solidFill>
                <a:latin typeface="Rockwell"/>
                <a:cs typeface="Rockwell"/>
              </a:rPr>
              <a:t>Data Analysis</a:t>
            </a:r>
            <a:endParaRPr lang="en-US" sz="1400" dirty="0">
              <a:solidFill>
                <a:srgbClr val="FFFFFF"/>
              </a:solidFill>
              <a:latin typeface="Rockwell"/>
              <a:cs typeface="Rockwell"/>
            </a:endParaRPr>
          </a:p>
        </p:txBody>
      </p:sp>
      <p:sp>
        <p:nvSpPr>
          <p:cNvPr id="12" name="Rectangle 11"/>
          <p:cNvSpPr/>
          <p:nvPr/>
        </p:nvSpPr>
        <p:spPr>
          <a:xfrm>
            <a:off x="4567817" y="6332355"/>
            <a:ext cx="1428245" cy="539114"/>
          </a:xfrm>
          <a:prstGeom prst="rect">
            <a:avLst/>
          </a:prstGeom>
          <a:solidFill>
            <a:schemeClr val="accent3">
              <a:lumMod val="5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rgbClr val="FFFFFF"/>
                </a:solidFill>
                <a:latin typeface="Rockwell"/>
                <a:cs typeface="Rockwell"/>
              </a:rPr>
              <a:t>Data Visualization</a:t>
            </a:r>
            <a:endParaRPr lang="en-US" sz="1400" dirty="0">
              <a:solidFill>
                <a:srgbClr val="FFFFFF"/>
              </a:solidFill>
              <a:latin typeface="Rockwell"/>
              <a:cs typeface="Rockwell"/>
            </a:endParaRPr>
          </a:p>
        </p:txBody>
      </p:sp>
      <p:sp>
        <p:nvSpPr>
          <p:cNvPr id="13" name="TextBox 12"/>
          <p:cNvSpPr txBox="1"/>
          <p:nvPr/>
        </p:nvSpPr>
        <p:spPr>
          <a:xfrm>
            <a:off x="8344983" y="6435277"/>
            <a:ext cx="799017" cy="307777"/>
          </a:xfrm>
          <a:prstGeom prst="rect">
            <a:avLst/>
          </a:prstGeom>
          <a:noFill/>
        </p:spPr>
        <p:txBody>
          <a:bodyPr wrap="none" rtlCol="0" anchor="ctr">
            <a:spAutoFit/>
          </a:bodyPr>
          <a:lstStyle/>
          <a:p>
            <a:pPr algn="r"/>
            <a:r>
              <a:rPr lang="en-US" sz="1400" dirty="0" smtClean="0">
                <a:solidFill>
                  <a:schemeClr val="bg1">
                    <a:lumMod val="85000"/>
                  </a:schemeClr>
                </a:solidFill>
                <a:latin typeface="Rockwell"/>
                <a:cs typeface="Rockwell"/>
              </a:rPr>
              <a:t>Week 1</a:t>
            </a:r>
          </a:p>
        </p:txBody>
      </p:sp>
    </p:spTree>
    <p:extLst>
      <p:ext uri="{BB962C8B-B14F-4D97-AF65-F5344CB8AC3E}">
        <p14:creationId xmlns:p14="http://schemas.microsoft.com/office/powerpoint/2010/main" val="3323486696"/>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92596" y="1"/>
            <a:ext cx="8955499" cy="767328"/>
          </a:xfrm>
        </p:spPr>
        <p:txBody>
          <a:bodyPr>
            <a:normAutofit/>
          </a:bodyPr>
          <a:lstStyle/>
          <a:p>
            <a:pPr algn="l"/>
            <a:r>
              <a:rPr lang="en-US" sz="3600" dirty="0" smtClean="0">
                <a:solidFill>
                  <a:schemeClr val="tx1">
                    <a:lumMod val="65000"/>
                    <a:lumOff val="35000"/>
                  </a:schemeClr>
                </a:solidFill>
                <a:latin typeface="Rockwell"/>
                <a:cs typeface="Rockwell"/>
              </a:rPr>
              <a:t>Example in R</a:t>
            </a:r>
            <a:endParaRPr lang="en-US" sz="3600" dirty="0">
              <a:solidFill>
                <a:schemeClr val="tx1">
                  <a:lumMod val="65000"/>
                  <a:lumOff val="35000"/>
                </a:schemeClr>
              </a:solidFill>
              <a:latin typeface="Rockwell"/>
              <a:cs typeface="Rockwell"/>
            </a:endParaRPr>
          </a:p>
        </p:txBody>
      </p:sp>
      <p:sp>
        <p:nvSpPr>
          <p:cNvPr id="6" name="Rectangle 5"/>
          <p:cNvSpPr/>
          <p:nvPr/>
        </p:nvSpPr>
        <p:spPr>
          <a:xfrm>
            <a:off x="0" y="723606"/>
            <a:ext cx="4567817" cy="90786"/>
          </a:xfrm>
          <a:prstGeom prst="rect">
            <a:avLst/>
          </a:prstGeom>
          <a:solidFill>
            <a:schemeClr val="accent3">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chemeClr val="accent3">
                  <a:lumMod val="50000"/>
                </a:schemeClr>
              </a:solidFill>
              <a:latin typeface="Helvetica"/>
              <a:cs typeface="Helvetica"/>
            </a:endParaRPr>
          </a:p>
        </p:txBody>
      </p:sp>
      <p:sp>
        <p:nvSpPr>
          <p:cNvPr id="7" name="Rectangle 6"/>
          <p:cNvSpPr/>
          <p:nvPr/>
        </p:nvSpPr>
        <p:spPr>
          <a:xfrm>
            <a:off x="1" y="6318886"/>
            <a:ext cx="9143998" cy="539114"/>
          </a:xfrm>
          <a:prstGeom prst="rect">
            <a:avLst/>
          </a:prstGeom>
          <a:solidFill>
            <a:schemeClr val="accent3">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chemeClr val="accent3">
                  <a:lumMod val="50000"/>
                </a:schemeClr>
              </a:solidFill>
              <a:latin typeface="Helvetica"/>
              <a:cs typeface="Helvetica"/>
            </a:endParaRPr>
          </a:p>
        </p:txBody>
      </p:sp>
      <p:pic>
        <p:nvPicPr>
          <p:cNvPr id="2" name="Picture 1"/>
          <p:cNvPicPr>
            <a:picLocks noChangeAspect="1"/>
          </p:cNvPicPr>
          <p:nvPr/>
        </p:nvPicPr>
        <p:blipFill>
          <a:blip r:embed="rId2"/>
          <a:stretch>
            <a:fillRect/>
          </a:stretch>
        </p:blipFill>
        <p:spPr>
          <a:xfrm>
            <a:off x="2116717" y="1238886"/>
            <a:ext cx="4902200" cy="5080000"/>
          </a:xfrm>
          <a:prstGeom prst="rect">
            <a:avLst/>
          </a:prstGeom>
        </p:spPr>
      </p:pic>
      <p:sp>
        <p:nvSpPr>
          <p:cNvPr id="9" name="TextBox 8"/>
          <p:cNvSpPr txBox="1"/>
          <p:nvPr/>
        </p:nvSpPr>
        <p:spPr>
          <a:xfrm>
            <a:off x="834997" y="1088007"/>
            <a:ext cx="7404591" cy="584776"/>
          </a:xfrm>
          <a:prstGeom prst="rect">
            <a:avLst/>
          </a:prstGeom>
          <a:solidFill>
            <a:schemeClr val="tx2">
              <a:lumMod val="50000"/>
            </a:schemeClr>
          </a:solidFill>
        </p:spPr>
        <p:txBody>
          <a:bodyPr wrap="square" rtlCol="0">
            <a:spAutoFit/>
          </a:bodyPr>
          <a:lstStyle/>
          <a:p>
            <a:r>
              <a:rPr lang="en-US" sz="1600" dirty="0" smtClean="0">
                <a:solidFill>
                  <a:schemeClr val="accent6"/>
                </a:solidFill>
                <a:latin typeface="Consolas"/>
                <a:cs typeface="Consolas"/>
              </a:rPr>
              <a:t>&gt; </a:t>
            </a:r>
            <a:r>
              <a:rPr lang="en-US" sz="1600" dirty="0" err="1" smtClean="0">
                <a:solidFill>
                  <a:schemeClr val="accent6"/>
                </a:solidFill>
                <a:latin typeface="Consolas"/>
                <a:cs typeface="Consolas"/>
              </a:rPr>
              <a:t>pca</a:t>
            </a:r>
            <a:r>
              <a:rPr lang="en-US" sz="1600" dirty="0" smtClean="0">
                <a:solidFill>
                  <a:schemeClr val="accent6"/>
                </a:solidFill>
                <a:latin typeface="Consolas"/>
                <a:cs typeface="Consolas"/>
              </a:rPr>
              <a:t> </a:t>
            </a:r>
            <a:r>
              <a:rPr lang="en-US" sz="1600" dirty="0">
                <a:solidFill>
                  <a:schemeClr val="accent6"/>
                </a:solidFill>
                <a:latin typeface="Consolas"/>
                <a:cs typeface="Consolas"/>
              </a:rPr>
              <a:t>&lt;- </a:t>
            </a:r>
            <a:r>
              <a:rPr lang="en-US" sz="1600" dirty="0" err="1">
                <a:solidFill>
                  <a:schemeClr val="accent6"/>
                </a:solidFill>
                <a:latin typeface="Consolas"/>
                <a:cs typeface="Consolas"/>
              </a:rPr>
              <a:t>prcomp</a:t>
            </a:r>
            <a:r>
              <a:rPr lang="en-US" sz="1600" dirty="0">
                <a:solidFill>
                  <a:schemeClr val="accent6"/>
                </a:solidFill>
                <a:latin typeface="Consolas"/>
                <a:cs typeface="Consolas"/>
              </a:rPr>
              <a:t>(iris[,1:4]</a:t>
            </a:r>
            <a:r>
              <a:rPr lang="en-US" sz="1600" dirty="0" smtClean="0">
                <a:solidFill>
                  <a:schemeClr val="accent6"/>
                </a:solidFill>
                <a:latin typeface="Consolas"/>
                <a:cs typeface="Consolas"/>
              </a:rPr>
              <a:t>)</a:t>
            </a:r>
          </a:p>
          <a:p>
            <a:r>
              <a:rPr lang="en-US" sz="1600" dirty="0">
                <a:solidFill>
                  <a:schemeClr val="accent6"/>
                </a:solidFill>
                <a:latin typeface="Consolas"/>
                <a:cs typeface="Consolas"/>
              </a:rPr>
              <a:t>&gt; plot(</a:t>
            </a:r>
            <a:r>
              <a:rPr lang="en-US" sz="1600" dirty="0" err="1">
                <a:solidFill>
                  <a:schemeClr val="accent6"/>
                </a:solidFill>
                <a:latin typeface="Consolas"/>
                <a:cs typeface="Consolas"/>
              </a:rPr>
              <a:t>pca$x</a:t>
            </a:r>
            <a:r>
              <a:rPr lang="en-US" sz="1600" dirty="0">
                <a:solidFill>
                  <a:schemeClr val="accent6"/>
                </a:solidFill>
                <a:latin typeface="Consolas"/>
                <a:cs typeface="Consolas"/>
              </a:rPr>
              <a:t>, </a:t>
            </a:r>
            <a:r>
              <a:rPr lang="en-US" sz="1600" dirty="0" smtClean="0">
                <a:solidFill>
                  <a:schemeClr val="accent6"/>
                </a:solidFill>
                <a:latin typeface="Consolas"/>
                <a:cs typeface="Consolas"/>
              </a:rPr>
              <a:t>col = </a:t>
            </a:r>
            <a:r>
              <a:rPr lang="en-US" sz="1600" dirty="0" err="1" smtClean="0">
                <a:solidFill>
                  <a:schemeClr val="accent6"/>
                </a:solidFill>
                <a:latin typeface="Consolas"/>
                <a:cs typeface="Consolas"/>
              </a:rPr>
              <a:t>iris</a:t>
            </a:r>
            <a:r>
              <a:rPr lang="en-US" sz="1600" dirty="0" err="1">
                <a:solidFill>
                  <a:schemeClr val="accent6"/>
                </a:solidFill>
                <a:latin typeface="Consolas"/>
                <a:cs typeface="Consolas"/>
              </a:rPr>
              <a:t>$Species</a:t>
            </a:r>
            <a:r>
              <a:rPr lang="en-US" sz="1600" dirty="0">
                <a:solidFill>
                  <a:schemeClr val="accent6"/>
                </a:solidFill>
                <a:latin typeface="Consolas"/>
                <a:cs typeface="Consolas"/>
              </a:rPr>
              <a:t>)</a:t>
            </a:r>
            <a:endParaRPr lang="mr-IN" sz="1600" dirty="0" smtClean="0">
              <a:solidFill>
                <a:schemeClr val="accent6"/>
              </a:solidFill>
              <a:latin typeface="Consolas"/>
              <a:cs typeface="Consolas"/>
            </a:endParaRPr>
          </a:p>
        </p:txBody>
      </p:sp>
      <p:sp>
        <p:nvSpPr>
          <p:cNvPr id="8" name="TextBox 7"/>
          <p:cNvSpPr txBox="1"/>
          <p:nvPr/>
        </p:nvSpPr>
        <p:spPr>
          <a:xfrm>
            <a:off x="1" y="6435277"/>
            <a:ext cx="1014934" cy="307777"/>
          </a:xfrm>
          <a:prstGeom prst="rect">
            <a:avLst/>
          </a:prstGeom>
          <a:noFill/>
        </p:spPr>
        <p:txBody>
          <a:bodyPr wrap="none" rtlCol="0" anchor="ctr">
            <a:spAutoFit/>
          </a:bodyPr>
          <a:lstStyle/>
          <a:p>
            <a:r>
              <a:rPr lang="en-US" sz="1400" dirty="0" smtClean="0">
                <a:solidFill>
                  <a:schemeClr val="bg1">
                    <a:lumMod val="85000"/>
                  </a:schemeClr>
                </a:solidFill>
                <a:latin typeface="Rockwell"/>
                <a:cs typeface="Rockwell"/>
              </a:rPr>
              <a:t>MCB 293S</a:t>
            </a:r>
          </a:p>
        </p:txBody>
      </p:sp>
      <p:sp>
        <p:nvSpPr>
          <p:cNvPr id="10" name="Rectangle 9"/>
          <p:cNvSpPr/>
          <p:nvPr/>
        </p:nvSpPr>
        <p:spPr>
          <a:xfrm>
            <a:off x="3139571" y="6332355"/>
            <a:ext cx="1428245" cy="539114"/>
          </a:xfrm>
          <a:prstGeom prst="rect">
            <a:avLst/>
          </a:prstGeom>
          <a:solidFill>
            <a:schemeClr val="accent3">
              <a:lumMod val="60000"/>
              <a:lumOff val="40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rgbClr val="FFFFFF"/>
                </a:solidFill>
                <a:latin typeface="Rockwell"/>
                <a:cs typeface="Rockwell"/>
              </a:rPr>
              <a:t>Exploratory</a:t>
            </a:r>
          </a:p>
          <a:p>
            <a:pPr algn="ctr"/>
            <a:r>
              <a:rPr lang="en-US" sz="1400" dirty="0" smtClean="0">
                <a:solidFill>
                  <a:srgbClr val="FFFFFF"/>
                </a:solidFill>
                <a:latin typeface="Rockwell"/>
                <a:cs typeface="Rockwell"/>
              </a:rPr>
              <a:t>Data Analysis</a:t>
            </a:r>
            <a:endParaRPr lang="en-US" sz="1400" dirty="0">
              <a:solidFill>
                <a:srgbClr val="FFFFFF"/>
              </a:solidFill>
              <a:latin typeface="Rockwell"/>
              <a:cs typeface="Rockwell"/>
            </a:endParaRPr>
          </a:p>
        </p:txBody>
      </p:sp>
      <p:sp>
        <p:nvSpPr>
          <p:cNvPr id="11" name="Rectangle 10"/>
          <p:cNvSpPr/>
          <p:nvPr/>
        </p:nvSpPr>
        <p:spPr>
          <a:xfrm>
            <a:off x="4567817" y="6332355"/>
            <a:ext cx="1428245" cy="539114"/>
          </a:xfrm>
          <a:prstGeom prst="rect">
            <a:avLst/>
          </a:prstGeom>
          <a:solidFill>
            <a:schemeClr val="accent3">
              <a:lumMod val="5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rgbClr val="FFFFFF"/>
                </a:solidFill>
                <a:latin typeface="Rockwell"/>
                <a:cs typeface="Rockwell"/>
              </a:rPr>
              <a:t>Data Visualization</a:t>
            </a:r>
            <a:endParaRPr lang="en-US" sz="1400" dirty="0">
              <a:solidFill>
                <a:srgbClr val="FFFFFF"/>
              </a:solidFill>
              <a:latin typeface="Rockwell"/>
              <a:cs typeface="Rockwell"/>
            </a:endParaRPr>
          </a:p>
        </p:txBody>
      </p:sp>
      <p:sp>
        <p:nvSpPr>
          <p:cNvPr id="12" name="TextBox 11"/>
          <p:cNvSpPr txBox="1"/>
          <p:nvPr/>
        </p:nvSpPr>
        <p:spPr>
          <a:xfrm>
            <a:off x="8344983" y="6435277"/>
            <a:ext cx="799017" cy="307777"/>
          </a:xfrm>
          <a:prstGeom prst="rect">
            <a:avLst/>
          </a:prstGeom>
          <a:noFill/>
        </p:spPr>
        <p:txBody>
          <a:bodyPr wrap="none" rtlCol="0" anchor="ctr">
            <a:spAutoFit/>
          </a:bodyPr>
          <a:lstStyle/>
          <a:p>
            <a:pPr algn="r"/>
            <a:r>
              <a:rPr lang="en-US" sz="1400" dirty="0" smtClean="0">
                <a:solidFill>
                  <a:schemeClr val="bg1">
                    <a:lumMod val="85000"/>
                  </a:schemeClr>
                </a:solidFill>
                <a:latin typeface="Rockwell"/>
                <a:cs typeface="Rockwell"/>
              </a:rPr>
              <a:t>Week 1</a:t>
            </a:r>
          </a:p>
        </p:txBody>
      </p:sp>
    </p:spTree>
    <p:extLst>
      <p:ext uri="{BB962C8B-B14F-4D97-AF65-F5344CB8AC3E}">
        <p14:creationId xmlns:p14="http://schemas.microsoft.com/office/powerpoint/2010/main" val="1849724965"/>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Screen Shot 2017-12-19 at 4.23.44 PM.png"/>
          <p:cNvPicPr>
            <a:picLocks noChangeAspect="1"/>
          </p:cNvPicPr>
          <p:nvPr/>
        </p:nvPicPr>
        <p:blipFill rotWithShape="1">
          <a:blip r:embed="rId2">
            <a:extLst>
              <a:ext uri="{28A0092B-C50C-407E-A947-70E740481C1C}">
                <a14:useLocalDpi xmlns:a14="http://schemas.microsoft.com/office/drawing/2010/main" val="0"/>
              </a:ext>
            </a:extLst>
          </a:blip>
          <a:srcRect t="12316" b="2624"/>
          <a:stretch/>
        </p:blipFill>
        <p:spPr>
          <a:xfrm>
            <a:off x="0" y="1128188"/>
            <a:ext cx="9144000" cy="4861207"/>
          </a:xfrm>
          <a:prstGeom prst="rect">
            <a:avLst/>
          </a:prstGeom>
          <a:ln w="19050" cmpd="sng">
            <a:solidFill>
              <a:schemeClr val="tx1"/>
            </a:solidFill>
          </a:ln>
        </p:spPr>
      </p:pic>
      <p:sp>
        <p:nvSpPr>
          <p:cNvPr id="12" name="Rectangle 11"/>
          <p:cNvSpPr/>
          <p:nvPr/>
        </p:nvSpPr>
        <p:spPr>
          <a:xfrm>
            <a:off x="1" y="6318886"/>
            <a:ext cx="9143998" cy="539114"/>
          </a:xfrm>
          <a:prstGeom prst="rect">
            <a:avLst/>
          </a:prstGeom>
          <a:solidFill>
            <a:schemeClr val="accent3">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chemeClr val="accent3">
                  <a:lumMod val="50000"/>
                </a:schemeClr>
              </a:solidFill>
              <a:latin typeface="Helvetica"/>
              <a:cs typeface="Helvetica"/>
            </a:endParaRPr>
          </a:p>
        </p:txBody>
      </p:sp>
      <p:sp>
        <p:nvSpPr>
          <p:cNvPr id="13" name="Rectangle 12"/>
          <p:cNvSpPr/>
          <p:nvPr/>
        </p:nvSpPr>
        <p:spPr>
          <a:xfrm>
            <a:off x="0" y="723606"/>
            <a:ext cx="4567817" cy="90786"/>
          </a:xfrm>
          <a:prstGeom prst="rect">
            <a:avLst/>
          </a:prstGeom>
          <a:solidFill>
            <a:schemeClr val="accent3">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chemeClr val="accent3">
                  <a:lumMod val="50000"/>
                </a:schemeClr>
              </a:solidFill>
              <a:latin typeface="Helvetica"/>
              <a:cs typeface="Helvetica"/>
            </a:endParaRPr>
          </a:p>
        </p:txBody>
      </p:sp>
      <p:sp>
        <p:nvSpPr>
          <p:cNvPr id="5" name="TextBox 4"/>
          <p:cNvSpPr txBox="1"/>
          <p:nvPr/>
        </p:nvSpPr>
        <p:spPr>
          <a:xfrm>
            <a:off x="1" y="6435277"/>
            <a:ext cx="1014934" cy="307777"/>
          </a:xfrm>
          <a:prstGeom prst="rect">
            <a:avLst/>
          </a:prstGeom>
          <a:noFill/>
        </p:spPr>
        <p:txBody>
          <a:bodyPr wrap="none" rtlCol="0" anchor="ctr">
            <a:spAutoFit/>
          </a:bodyPr>
          <a:lstStyle/>
          <a:p>
            <a:r>
              <a:rPr lang="en-US" sz="1400" dirty="0" smtClean="0">
                <a:solidFill>
                  <a:schemeClr val="bg1">
                    <a:lumMod val="85000"/>
                  </a:schemeClr>
                </a:solidFill>
                <a:latin typeface="Rockwell"/>
                <a:cs typeface="Rockwell"/>
              </a:rPr>
              <a:t>MCB 293S</a:t>
            </a:r>
          </a:p>
        </p:txBody>
      </p:sp>
      <p:sp>
        <p:nvSpPr>
          <p:cNvPr id="6" name="Rectangle 5"/>
          <p:cNvSpPr/>
          <p:nvPr/>
        </p:nvSpPr>
        <p:spPr>
          <a:xfrm>
            <a:off x="3139571" y="6332355"/>
            <a:ext cx="1428245" cy="539114"/>
          </a:xfrm>
          <a:prstGeom prst="rect">
            <a:avLst/>
          </a:prstGeom>
          <a:solidFill>
            <a:schemeClr val="accent3">
              <a:lumMod val="60000"/>
              <a:lumOff val="40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rgbClr val="FFFFFF"/>
                </a:solidFill>
                <a:latin typeface="Rockwell"/>
                <a:cs typeface="Rockwell"/>
              </a:rPr>
              <a:t>Exploratory</a:t>
            </a:r>
          </a:p>
          <a:p>
            <a:pPr algn="ctr"/>
            <a:r>
              <a:rPr lang="en-US" sz="1400" dirty="0" smtClean="0">
                <a:solidFill>
                  <a:srgbClr val="FFFFFF"/>
                </a:solidFill>
                <a:latin typeface="Rockwell"/>
                <a:cs typeface="Rockwell"/>
              </a:rPr>
              <a:t>Data Analysis</a:t>
            </a:r>
            <a:endParaRPr lang="en-US" sz="1400" dirty="0">
              <a:solidFill>
                <a:srgbClr val="FFFFFF"/>
              </a:solidFill>
              <a:latin typeface="Rockwell"/>
              <a:cs typeface="Rockwell"/>
            </a:endParaRPr>
          </a:p>
        </p:txBody>
      </p:sp>
      <p:sp>
        <p:nvSpPr>
          <p:cNvPr id="7" name="Rectangle 6"/>
          <p:cNvSpPr/>
          <p:nvPr/>
        </p:nvSpPr>
        <p:spPr>
          <a:xfrm>
            <a:off x="4567817" y="6332355"/>
            <a:ext cx="1428245" cy="539114"/>
          </a:xfrm>
          <a:prstGeom prst="rect">
            <a:avLst/>
          </a:prstGeom>
          <a:solidFill>
            <a:schemeClr val="accent3">
              <a:lumMod val="5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rgbClr val="FFFFFF"/>
                </a:solidFill>
                <a:latin typeface="Rockwell"/>
                <a:cs typeface="Rockwell"/>
              </a:rPr>
              <a:t>Data Visualization</a:t>
            </a:r>
            <a:endParaRPr lang="en-US" sz="1400" dirty="0">
              <a:solidFill>
                <a:srgbClr val="FFFFFF"/>
              </a:solidFill>
              <a:latin typeface="Rockwell"/>
              <a:cs typeface="Rockwell"/>
            </a:endParaRPr>
          </a:p>
        </p:txBody>
      </p:sp>
      <p:sp>
        <p:nvSpPr>
          <p:cNvPr id="8" name="TextBox 7"/>
          <p:cNvSpPr txBox="1"/>
          <p:nvPr/>
        </p:nvSpPr>
        <p:spPr>
          <a:xfrm>
            <a:off x="8344983" y="6435277"/>
            <a:ext cx="799017" cy="307777"/>
          </a:xfrm>
          <a:prstGeom prst="rect">
            <a:avLst/>
          </a:prstGeom>
          <a:noFill/>
        </p:spPr>
        <p:txBody>
          <a:bodyPr wrap="none" rtlCol="0" anchor="ctr">
            <a:spAutoFit/>
          </a:bodyPr>
          <a:lstStyle/>
          <a:p>
            <a:pPr algn="r"/>
            <a:r>
              <a:rPr lang="en-US" sz="1400" dirty="0" smtClean="0">
                <a:solidFill>
                  <a:schemeClr val="bg1">
                    <a:lumMod val="85000"/>
                  </a:schemeClr>
                </a:solidFill>
                <a:latin typeface="Rockwell"/>
                <a:cs typeface="Rockwell"/>
              </a:rPr>
              <a:t>Week 1</a:t>
            </a:r>
          </a:p>
        </p:txBody>
      </p:sp>
    </p:spTree>
    <p:extLst>
      <p:ext uri="{BB962C8B-B14F-4D97-AF65-F5344CB8AC3E}">
        <p14:creationId xmlns:p14="http://schemas.microsoft.com/office/powerpoint/2010/main" val="766334854"/>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969837"/>
          </a:xfrm>
        </p:spPr>
        <p:txBody>
          <a:bodyPr>
            <a:noAutofit/>
          </a:bodyPr>
          <a:lstStyle/>
          <a:p>
            <a:r>
              <a:rPr lang="en-US" dirty="0" smtClean="0">
                <a:solidFill>
                  <a:schemeClr val="accent3">
                    <a:lumMod val="75000"/>
                  </a:schemeClr>
                </a:solidFill>
                <a:latin typeface="Rockwell"/>
                <a:cs typeface="Rockwell"/>
              </a:rPr>
              <a:t>Data Visualization</a:t>
            </a:r>
            <a:endParaRPr lang="en-US" dirty="0"/>
          </a:p>
        </p:txBody>
      </p:sp>
      <p:sp>
        <p:nvSpPr>
          <p:cNvPr id="3" name="Text Placeholder 2"/>
          <p:cNvSpPr>
            <a:spLocks noGrp="1"/>
          </p:cNvSpPr>
          <p:nvPr>
            <p:ph type="body" idx="1"/>
          </p:nvPr>
        </p:nvSpPr>
        <p:spPr>
          <a:xfrm>
            <a:off x="722313" y="2666089"/>
            <a:ext cx="7772400" cy="1500187"/>
          </a:xfrm>
        </p:spPr>
        <p:txBody>
          <a:bodyPr>
            <a:normAutofit/>
          </a:bodyPr>
          <a:lstStyle/>
          <a:p>
            <a:r>
              <a:rPr lang="en-US" sz="2400" dirty="0" smtClean="0">
                <a:latin typeface="Helvetica"/>
                <a:cs typeface="Helvetica"/>
              </a:rPr>
              <a:t>How to represent different types of information</a:t>
            </a:r>
            <a:endParaRPr lang="en-US" sz="2400" dirty="0">
              <a:latin typeface="Helvetica"/>
              <a:cs typeface="Helvetica"/>
            </a:endParaRPr>
          </a:p>
        </p:txBody>
      </p:sp>
      <p:sp>
        <p:nvSpPr>
          <p:cNvPr id="4" name="Rectangle 3"/>
          <p:cNvSpPr/>
          <p:nvPr/>
        </p:nvSpPr>
        <p:spPr>
          <a:xfrm>
            <a:off x="456110" y="4306459"/>
            <a:ext cx="4567817" cy="90786"/>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chemeClr val="accent3">
                  <a:lumMod val="50000"/>
                </a:schemeClr>
              </a:solidFill>
              <a:latin typeface="Helvetica"/>
              <a:cs typeface="Helvetica"/>
            </a:endParaRPr>
          </a:p>
        </p:txBody>
      </p:sp>
      <p:sp>
        <p:nvSpPr>
          <p:cNvPr id="5" name="Rectangle 4"/>
          <p:cNvSpPr/>
          <p:nvPr/>
        </p:nvSpPr>
        <p:spPr>
          <a:xfrm>
            <a:off x="0" y="4250701"/>
            <a:ext cx="4567817" cy="90786"/>
          </a:xfrm>
          <a:prstGeom prst="rect">
            <a:avLst/>
          </a:prstGeom>
          <a:solidFill>
            <a:schemeClr val="accent3">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chemeClr val="accent3">
                  <a:lumMod val="50000"/>
                </a:schemeClr>
              </a:solidFill>
              <a:latin typeface="Helvetica"/>
              <a:cs typeface="Helvetica"/>
            </a:endParaRPr>
          </a:p>
        </p:txBody>
      </p:sp>
    </p:spTree>
    <p:extLst>
      <p:ext uri="{BB962C8B-B14F-4D97-AF65-F5344CB8AC3E}">
        <p14:creationId xmlns:p14="http://schemas.microsoft.com/office/powerpoint/2010/main" val="1347720796"/>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92596" y="1"/>
            <a:ext cx="8955499" cy="767328"/>
          </a:xfrm>
        </p:spPr>
        <p:txBody>
          <a:bodyPr>
            <a:normAutofit/>
          </a:bodyPr>
          <a:lstStyle/>
          <a:p>
            <a:pPr algn="l"/>
            <a:r>
              <a:rPr lang="en-US" sz="3600" dirty="0" smtClean="0">
                <a:solidFill>
                  <a:schemeClr val="tx1">
                    <a:lumMod val="65000"/>
                    <a:lumOff val="35000"/>
                  </a:schemeClr>
                </a:solidFill>
                <a:latin typeface="Rockwell"/>
                <a:cs typeface="Rockwell"/>
              </a:rPr>
              <a:t>Thoughts</a:t>
            </a:r>
            <a:endParaRPr lang="en-US" sz="3600" dirty="0">
              <a:solidFill>
                <a:schemeClr val="tx1">
                  <a:lumMod val="65000"/>
                  <a:lumOff val="35000"/>
                </a:schemeClr>
              </a:solidFill>
              <a:latin typeface="Rockwell"/>
              <a:cs typeface="Rockwell"/>
            </a:endParaRPr>
          </a:p>
        </p:txBody>
      </p:sp>
      <p:sp>
        <p:nvSpPr>
          <p:cNvPr id="6" name="Rectangle 5"/>
          <p:cNvSpPr/>
          <p:nvPr/>
        </p:nvSpPr>
        <p:spPr>
          <a:xfrm>
            <a:off x="0" y="723606"/>
            <a:ext cx="4567817" cy="90786"/>
          </a:xfrm>
          <a:prstGeom prst="rect">
            <a:avLst/>
          </a:prstGeom>
          <a:solidFill>
            <a:schemeClr val="accent3">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chemeClr val="accent3">
                  <a:lumMod val="50000"/>
                </a:schemeClr>
              </a:solidFill>
              <a:latin typeface="Helvetica"/>
              <a:cs typeface="Helvetica"/>
            </a:endParaRPr>
          </a:p>
        </p:txBody>
      </p:sp>
      <p:sp>
        <p:nvSpPr>
          <p:cNvPr id="7" name="Rectangle 6"/>
          <p:cNvSpPr/>
          <p:nvPr/>
        </p:nvSpPr>
        <p:spPr>
          <a:xfrm>
            <a:off x="1" y="6318886"/>
            <a:ext cx="9143998" cy="539114"/>
          </a:xfrm>
          <a:prstGeom prst="rect">
            <a:avLst/>
          </a:prstGeom>
          <a:solidFill>
            <a:schemeClr val="accent3">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chemeClr val="accent3">
                  <a:lumMod val="50000"/>
                </a:schemeClr>
              </a:solidFill>
              <a:latin typeface="Helvetica"/>
              <a:cs typeface="Helvetica"/>
            </a:endParaRPr>
          </a:p>
        </p:txBody>
      </p:sp>
      <p:sp>
        <p:nvSpPr>
          <p:cNvPr id="5" name="TextBox 4"/>
          <p:cNvSpPr txBox="1"/>
          <p:nvPr/>
        </p:nvSpPr>
        <p:spPr>
          <a:xfrm>
            <a:off x="457200" y="1327576"/>
            <a:ext cx="8229600" cy="1354217"/>
          </a:xfrm>
          <a:prstGeom prst="rect">
            <a:avLst/>
          </a:prstGeom>
          <a:noFill/>
        </p:spPr>
        <p:txBody>
          <a:bodyPr wrap="square" rtlCol="0">
            <a:spAutoFit/>
          </a:bodyPr>
          <a:lstStyle/>
          <a:p>
            <a:r>
              <a:rPr lang="en-US" sz="2800" b="1" dirty="0" smtClean="0">
                <a:solidFill>
                  <a:schemeClr val="tx1">
                    <a:lumMod val="65000"/>
                    <a:lumOff val="35000"/>
                  </a:schemeClr>
                </a:solidFill>
              </a:rPr>
              <a:t>Data changes.</a:t>
            </a:r>
          </a:p>
          <a:p>
            <a:r>
              <a:rPr lang="en-US" dirty="0" smtClean="0"/>
              <a:t>The types of data we work with today are different from the types of data people were interested in 20 year ago. This will also be true 20 years from now. We need to build up a set of tools that will continue to be useful, so that we can adapt.</a:t>
            </a:r>
            <a:endParaRPr lang="en-US" dirty="0"/>
          </a:p>
        </p:txBody>
      </p:sp>
      <p:sp>
        <p:nvSpPr>
          <p:cNvPr id="8" name="TextBox 7"/>
          <p:cNvSpPr txBox="1"/>
          <p:nvPr/>
        </p:nvSpPr>
        <p:spPr>
          <a:xfrm>
            <a:off x="457200" y="4301930"/>
            <a:ext cx="8229600" cy="1077218"/>
          </a:xfrm>
          <a:prstGeom prst="rect">
            <a:avLst/>
          </a:prstGeom>
          <a:noFill/>
        </p:spPr>
        <p:txBody>
          <a:bodyPr wrap="square" rtlCol="0">
            <a:spAutoFit/>
          </a:bodyPr>
          <a:lstStyle/>
          <a:p>
            <a:r>
              <a:rPr lang="en-US" sz="2800" b="1" dirty="0" smtClean="0">
                <a:solidFill>
                  <a:srgbClr val="595959"/>
                </a:solidFill>
              </a:rPr>
              <a:t>Pictures convince people.</a:t>
            </a:r>
          </a:p>
          <a:p>
            <a:r>
              <a:rPr lang="en-US" dirty="0" smtClean="0"/>
              <a:t>As humans, we are much better at deriving meaning from images than numbers. A table has never changed my mind about anything.</a:t>
            </a:r>
            <a:endParaRPr lang="en-US" dirty="0"/>
          </a:p>
        </p:txBody>
      </p:sp>
      <p:sp>
        <p:nvSpPr>
          <p:cNvPr id="9" name="TextBox 8"/>
          <p:cNvSpPr txBox="1"/>
          <p:nvPr/>
        </p:nvSpPr>
        <p:spPr>
          <a:xfrm>
            <a:off x="457200" y="2789265"/>
            <a:ext cx="8229600" cy="1354217"/>
          </a:xfrm>
          <a:prstGeom prst="rect">
            <a:avLst/>
          </a:prstGeom>
          <a:noFill/>
        </p:spPr>
        <p:txBody>
          <a:bodyPr wrap="square" rtlCol="0">
            <a:spAutoFit/>
          </a:bodyPr>
          <a:lstStyle/>
          <a:p>
            <a:r>
              <a:rPr lang="en-US" sz="2800" b="1" dirty="0" smtClean="0">
                <a:solidFill>
                  <a:srgbClr val="595959"/>
                </a:solidFill>
              </a:rPr>
              <a:t>Look at your data.</a:t>
            </a:r>
          </a:p>
          <a:p>
            <a:r>
              <a:rPr lang="en-US" dirty="0" smtClean="0"/>
              <a:t>Understanding the experiment and understanding the data are different. It is important to spend time “getting to know” your data, so that you understand what it’s telling you (or not telling you).</a:t>
            </a:r>
            <a:endParaRPr lang="en-US" dirty="0"/>
          </a:p>
        </p:txBody>
      </p:sp>
      <p:sp>
        <p:nvSpPr>
          <p:cNvPr id="10" name="TextBox 9"/>
          <p:cNvSpPr txBox="1"/>
          <p:nvPr/>
        </p:nvSpPr>
        <p:spPr>
          <a:xfrm>
            <a:off x="1" y="6435277"/>
            <a:ext cx="1014934" cy="307777"/>
          </a:xfrm>
          <a:prstGeom prst="rect">
            <a:avLst/>
          </a:prstGeom>
          <a:noFill/>
        </p:spPr>
        <p:txBody>
          <a:bodyPr wrap="none" rtlCol="0" anchor="ctr">
            <a:spAutoFit/>
          </a:bodyPr>
          <a:lstStyle/>
          <a:p>
            <a:r>
              <a:rPr lang="en-US" sz="1400" dirty="0" smtClean="0">
                <a:solidFill>
                  <a:schemeClr val="bg1">
                    <a:lumMod val="85000"/>
                  </a:schemeClr>
                </a:solidFill>
                <a:latin typeface="Rockwell"/>
                <a:cs typeface="Rockwell"/>
              </a:rPr>
              <a:t>MCB 293S</a:t>
            </a:r>
          </a:p>
        </p:txBody>
      </p:sp>
      <p:sp>
        <p:nvSpPr>
          <p:cNvPr id="11" name="Rectangle 10"/>
          <p:cNvSpPr/>
          <p:nvPr/>
        </p:nvSpPr>
        <p:spPr>
          <a:xfrm>
            <a:off x="3139571" y="6332355"/>
            <a:ext cx="1428245" cy="539114"/>
          </a:xfrm>
          <a:prstGeom prst="rect">
            <a:avLst/>
          </a:prstGeom>
          <a:solidFill>
            <a:schemeClr val="accent3">
              <a:lumMod val="50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rgbClr val="FFFFFF"/>
                </a:solidFill>
                <a:latin typeface="Rockwell"/>
                <a:cs typeface="Rockwell"/>
              </a:rPr>
              <a:t>Exploratory</a:t>
            </a:r>
          </a:p>
          <a:p>
            <a:pPr algn="ctr"/>
            <a:r>
              <a:rPr lang="en-US" sz="1400" dirty="0" smtClean="0">
                <a:solidFill>
                  <a:srgbClr val="FFFFFF"/>
                </a:solidFill>
                <a:latin typeface="Rockwell"/>
                <a:cs typeface="Rockwell"/>
              </a:rPr>
              <a:t>Data Analysis</a:t>
            </a:r>
            <a:endParaRPr lang="en-US" sz="1400" dirty="0">
              <a:solidFill>
                <a:srgbClr val="FFFFFF"/>
              </a:solidFill>
              <a:latin typeface="Rockwell"/>
              <a:cs typeface="Rockwell"/>
            </a:endParaRPr>
          </a:p>
        </p:txBody>
      </p:sp>
      <p:sp>
        <p:nvSpPr>
          <p:cNvPr id="12" name="Rectangle 11"/>
          <p:cNvSpPr/>
          <p:nvPr/>
        </p:nvSpPr>
        <p:spPr>
          <a:xfrm>
            <a:off x="4567817" y="6332355"/>
            <a:ext cx="1428245" cy="539114"/>
          </a:xfrm>
          <a:prstGeom prst="rect">
            <a:avLst/>
          </a:prstGeom>
          <a:solidFill>
            <a:schemeClr val="accent3">
              <a:lumMod val="60000"/>
              <a:lumOff val="4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rgbClr val="FFFFFF"/>
                </a:solidFill>
                <a:latin typeface="Rockwell"/>
                <a:cs typeface="Rockwell"/>
              </a:rPr>
              <a:t>Data Visualization</a:t>
            </a:r>
            <a:endParaRPr lang="en-US" sz="1400" dirty="0">
              <a:solidFill>
                <a:srgbClr val="FFFFFF"/>
              </a:solidFill>
              <a:latin typeface="Rockwell"/>
              <a:cs typeface="Rockwell"/>
            </a:endParaRPr>
          </a:p>
        </p:txBody>
      </p:sp>
      <p:sp>
        <p:nvSpPr>
          <p:cNvPr id="13" name="TextBox 12"/>
          <p:cNvSpPr txBox="1"/>
          <p:nvPr/>
        </p:nvSpPr>
        <p:spPr>
          <a:xfrm>
            <a:off x="8344983" y="6435277"/>
            <a:ext cx="799017" cy="307777"/>
          </a:xfrm>
          <a:prstGeom prst="rect">
            <a:avLst/>
          </a:prstGeom>
          <a:noFill/>
        </p:spPr>
        <p:txBody>
          <a:bodyPr wrap="none" rtlCol="0" anchor="ctr">
            <a:spAutoFit/>
          </a:bodyPr>
          <a:lstStyle/>
          <a:p>
            <a:pPr algn="r"/>
            <a:r>
              <a:rPr lang="en-US" sz="1400" dirty="0" smtClean="0">
                <a:solidFill>
                  <a:schemeClr val="bg1">
                    <a:lumMod val="85000"/>
                  </a:schemeClr>
                </a:solidFill>
                <a:latin typeface="Rockwell"/>
                <a:cs typeface="Rockwell"/>
              </a:rPr>
              <a:t>Week 1</a:t>
            </a:r>
          </a:p>
        </p:txBody>
      </p:sp>
    </p:spTree>
    <p:extLst>
      <p:ext uri="{BB962C8B-B14F-4D97-AF65-F5344CB8AC3E}">
        <p14:creationId xmlns:p14="http://schemas.microsoft.com/office/powerpoint/2010/main" val="223669654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92596" y="1"/>
            <a:ext cx="8955499" cy="767328"/>
          </a:xfrm>
        </p:spPr>
        <p:txBody>
          <a:bodyPr>
            <a:normAutofit/>
          </a:bodyPr>
          <a:lstStyle/>
          <a:p>
            <a:pPr algn="l"/>
            <a:r>
              <a:rPr lang="en-US" sz="3600" dirty="0" smtClean="0">
                <a:solidFill>
                  <a:schemeClr val="tx1">
                    <a:lumMod val="65000"/>
                    <a:lumOff val="35000"/>
                  </a:schemeClr>
                </a:solidFill>
                <a:latin typeface="Rockwell"/>
                <a:cs typeface="Rockwell"/>
              </a:rPr>
              <a:t>Storytelling</a:t>
            </a:r>
            <a:endParaRPr lang="en-US" sz="3600" dirty="0">
              <a:solidFill>
                <a:schemeClr val="tx1">
                  <a:lumMod val="65000"/>
                  <a:lumOff val="35000"/>
                </a:schemeClr>
              </a:solidFill>
              <a:latin typeface="Rockwell"/>
              <a:cs typeface="Rockwell"/>
            </a:endParaRPr>
          </a:p>
        </p:txBody>
      </p:sp>
      <p:sp>
        <p:nvSpPr>
          <p:cNvPr id="6" name="Rectangle 5"/>
          <p:cNvSpPr/>
          <p:nvPr/>
        </p:nvSpPr>
        <p:spPr>
          <a:xfrm>
            <a:off x="0" y="723606"/>
            <a:ext cx="4567817" cy="90786"/>
          </a:xfrm>
          <a:prstGeom prst="rect">
            <a:avLst/>
          </a:prstGeom>
          <a:solidFill>
            <a:schemeClr val="accent3">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chemeClr val="accent3">
                  <a:lumMod val="50000"/>
                </a:schemeClr>
              </a:solidFill>
              <a:latin typeface="Helvetica"/>
              <a:cs typeface="Helvetica"/>
            </a:endParaRPr>
          </a:p>
        </p:txBody>
      </p:sp>
      <p:sp>
        <p:nvSpPr>
          <p:cNvPr id="7" name="Rectangle 6"/>
          <p:cNvSpPr/>
          <p:nvPr/>
        </p:nvSpPr>
        <p:spPr>
          <a:xfrm>
            <a:off x="1" y="6318886"/>
            <a:ext cx="9143998" cy="539114"/>
          </a:xfrm>
          <a:prstGeom prst="rect">
            <a:avLst/>
          </a:prstGeom>
          <a:solidFill>
            <a:schemeClr val="accent3">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chemeClr val="accent3">
                  <a:lumMod val="50000"/>
                </a:schemeClr>
              </a:solidFill>
              <a:latin typeface="Helvetica"/>
              <a:cs typeface="Helvetica"/>
            </a:endParaRPr>
          </a:p>
        </p:txBody>
      </p:sp>
      <p:pic>
        <p:nvPicPr>
          <p:cNvPr id="5" name="Picture 4" descr="impulse_model.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56292" y="1818218"/>
            <a:ext cx="4665525" cy="3949954"/>
          </a:xfrm>
          <a:prstGeom prst="rect">
            <a:avLst/>
          </a:prstGeom>
        </p:spPr>
      </p:pic>
      <p:pic>
        <p:nvPicPr>
          <p:cNvPr id="8" name="Picture 7" descr="Screen Shot 2017-04-13 at 12.11.22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0732" y="2406770"/>
            <a:ext cx="8853268" cy="2489050"/>
          </a:xfrm>
          <a:prstGeom prst="rect">
            <a:avLst/>
          </a:prstGeom>
        </p:spPr>
      </p:pic>
      <p:sp>
        <p:nvSpPr>
          <p:cNvPr id="9" name="TextBox 8"/>
          <p:cNvSpPr txBox="1"/>
          <p:nvPr/>
        </p:nvSpPr>
        <p:spPr>
          <a:xfrm>
            <a:off x="290732" y="5789016"/>
            <a:ext cx="8570055" cy="461665"/>
          </a:xfrm>
          <a:prstGeom prst="rect">
            <a:avLst/>
          </a:prstGeom>
          <a:noFill/>
        </p:spPr>
        <p:txBody>
          <a:bodyPr wrap="square" rtlCol="0">
            <a:spAutoFit/>
          </a:bodyPr>
          <a:lstStyle/>
          <a:p>
            <a:r>
              <a:rPr lang="en-US" sz="1200" dirty="0" err="1" smtClean="0">
                <a:latin typeface="Cambria"/>
                <a:cs typeface="Cambria"/>
              </a:rPr>
              <a:t>Chechik</a:t>
            </a:r>
            <a:r>
              <a:rPr lang="en-US" sz="1200" dirty="0" smtClean="0">
                <a:latin typeface="Cambria"/>
                <a:cs typeface="Cambria"/>
              </a:rPr>
              <a:t> G, </a:t>
            </a:r>
            <a:r>
              <a:rPr lang="en-US" sz="1200" dirty="0" err="1" smtClean="0">
                <a:latin typeface="Cambria"/>
                <a:cs typeface="Cambria"/>
              </a:rPr>
              <a:t>Koller</a:t>
            </a:r>
            <a:r>
              <a:rPr lang="en-US" sz="1200" dirty="0" smtClean="0">
                <a:latin typeface="Cambria"/>
                <a:cs typeface="Cambria"/>
              </a:rPr>
              <a:t> D. Timing of gene expression responses to environmental changes. J </a:t>
            </a:r>
            <a:r>
              <a:rPr lang="en-US" sz="1200" dirty="0" err="1" smtClean="0">
                <a:latin typeface="Cambria"/>
                <a:cs typeface="Cambria"/>
              </a:rPr>
              <a:t>Comput</a:t>
            </a:r>
            <a:r>
              <a:rPr lang="en-US" sz="1200" dirty="0" smtClean="0">
                <a:latin typeface="Cambria"/>
                <a:cs typeface="Cambria"/>
              </a:rPr>
              <a:t> Biol. 2009;16(2):279–90. </a:t>
            </a:r>
            <a:r>
              <a:rPr lang="en-US" sz="1200" dirty="0" err="1" smtClean="0">
                <a:latin typeface="Cambria"/>
                <a:cs typeface="Cambria"/>
              </a:rPr>
              <a:t>doi</a:t>
            </a:r>
            <a:r>
              <a:rPr lang="en-US" sz="1200" dirty="0" smtClean="0">
                <a:latin typeface="Cambria"/>
                <a:cs typeface="Cambria"/>
              </a:rPr>
              <a:t>: 10.1089/cmb.2008.13TT.</a:t>
            </a:r>
            <a:endParaRPr lang="en-US" sz="1200" dirty="0">
              <a:latin typeface="Cambria"/>
              <a:cs typeface="Cambria"/>
            </a:endParaRPr>
          </a:p>
        </p:txBody>
      </p:sp>
      <p:sp>
        <p:nvSpPr>
          <p:cNvPr id="2" name="TextBox 1"/>
          <p:cNvSpPr txBox="1"/>
          <p:nvPr/>
        </p:nvSpPr>
        <p:spPr>
          <a:xfrm>
            <a:off x="3756525" y="1403684"/>
            <a:ext cx="1923799" cy="400110"/>
          </a:xfrm>
          <a:prstGeom prst="rect">
            <a:avLst/>
          </a:prstGeom>
          <a:noFill/>
        </p:spPr>
        <p:txBody>
          <a:bodyPr wrap="none" rtlCol="0">
            <a:spAutoFit/>
          </a:bodyPr>
          <a:lstStyle/>
          <a:p>
            <a:r>
              <a:rPr lang="en-US" sz="2000" dirty="0" smtClean="0">
                <a:latin typeface="Helvetica"/>
                <a:cs typeface="Helvetica"/>
              </a:rPr>
              <a:t>Impulse Model:</a:t>
            </a:r>
            <a:endParaRPr lang="en-US" sz="2000" dirty="0">
              <a:latin typeface="Helvetica"/>
              <a:cs typeface="Helvetica"/>
            </a:endParaRPr>
          </a:p>
        </p:txBody>
      </p:sp>
      <p:sp>
        <p:nvSpPr>
          <p:cNvPr id="10" name="TextBox 9"/>
          <p:cNvSpPr txBox="1"/>
          <p:nvPr/>
        </p:nvSpPr>
        <p:spPr>
          <a:xfrm>
            <a:off x="1" y="6435277"/>
            <a:ext cx="1014934" cy="307777"/>
          </a:xfrm>
          <a:prstGeom prst="rect">
            <a:avLst/>
          </a:prstGeom>
          <a:noFill/>
        </p:spPr>
        <p:txBody>
          <a:bodyPr wrap="none" rtlCol="0" anchor="ctr">
            <a:spAutoFit/>
          </a:bodyPr>
          <a:lstStyle/>
          <a:p>
            <a:r>
              <a:rPr lang="en-US" sz="1400" dirty="0" smtClean="0">
                <a:solidFill>
                  <a:schemeClr val="bg1">
                    <a:lumMod val="85000"/>
                  </a:schemeClr>
                </a:solidFill>
                <a:latin typeface="Rockwell"/>
                <a:cs typeface="Rockwell"/>
              </a:rPr>
              <a:t>MCB 293S</a:t>
            </a:r>
          </a:p>
        </p:txBody>
      </p:sp>
      <p:sp>
        <p:nvSpPr>
          <p:cNvPr id="11" name="Rectangle 10"/>
          <p:cNvSpPr/>
          <p:nvPr/>
        </p:nvSpPr>
        <p:spPr>
          <a:xfrm>
            <a:off x="3139571" y="6332355"/>
            <a:ext cx="1428245" cy="539114"/>
          </a:xfrm>
          <a:prstGeom prst="rect">
            <a:avLst/>
          </a:prstGeom>
          <a:solidFill>
            <a:schemeClr val="accent3">
              <a:lumMod val="50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rgbClr val="FFFFFF"/>
                </a:solidFill>
                <a:latin typeface="Rockwell"/>
                <a:cs typeface="Rockwell"/>
              </a:rPr>
              <a:t>Exploratory</a:t>
            </a:r>
          </a:p>
          <a:p>
            <a:pPr algn="ctr"/>
            <a:r>
              <a:rPr lang="en-US" sz="1400" dirty="0" smtClean="0">
                <a:solidFill>
                  <a:srgbClr val="FFFFFF"/>
                </a:solidFill>
                <a:latin typeface="Rockwell"/>
                <a:cs typeface="Rockwell"/>
              </a:rPr>
              <a:t>Data Analysis</a:t>
            </a:r>
            <a:endParaRPr lang="en-US" sz="1400" dirty="0">
              <a:solidFill>
                <a:srgbClr val="FFFFFF"/>
              </a:solidFill>
              <a:latin typeface="Rockwell"/>
              <a:cs typeface="Rockwell"/>
            </a:endParaRPr>
          </a:p>
        </p:txBody>
      </p:sp>
      <p:sp>
        <p:nvSpPr>
          <p:cNvPr id="12" name="Rectangle 11"/>
          <p:cNvSpPr/>
          <p:nvPr/>
        </p:nvSpPr>
        <p:spPr>
          <a:xfrm>
            <a:off x="4567817" y="6332355"/>
            <a:ext cx="1428245" cy="539114"/>
          </a:xfrm>
          <a:prstGeom prst="rect">
            <a:avLst/>
          </a:prstGeom>
          <a:solidFill>
            <a:schemeClr val="accent3">
              <a:lumMod val="60000"/>
              <a:lumOff val="4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rgbClr val="FFFFFF"/>
                </a:solidFill>
                <a:latin typeface="Rockwell"/>
                <a:cs typeface="Rockwell"/>
              </a:rPr>
              <a:t>Data Visualization</a:t>
            </a:r>
            <a:endParaRPr lang="en-US" sz="1400" dirty="0">
              <a:solidFill>
                <a:srgbClr val="FFFFFF"/>
              </a:solidFill>
              <a:latin typeface="Rockwell"/>
              <a:cs typeface="Rockwell"/>
            </a:endParaRPr>
          </a:p>
        </p:txBody>
      </p:sp>
      <p:sp>
        <p:nvSpPr>
          <p:cNvPr id="13" name="TextBox 12"/>
          <p:cNvSpPr txBox="1"/>
          <p:nvPr/>
        </p:nvSpPr>
        <p:spPr>
          <a:xfrm>
            <a:off x="8344983" y="6435277"/>
            <a:ext cx="799017" cy="307777"/>
          </a:xfrm>
          <a:prstGeom prst="rect">
            <a:avLst/>
          </a:prstGeom>
          <a:noFill/>
        </p:spPr>
        <p:txBody>
          <a:bodyPr wrap="none" rtlCol="0" anchor="ctr">
            <a:spAutoFit/>
          </a:bodyPr>
          <a:lstStyle/>
          <a:p>
            <a:pPr algn="r"/>
            <a:r>
              <a:rPr lang="en-US" sz="1400" dirty="0" smtClean="0">
                <a:solidFill>
                  <a:schemeClr val="bg1">
                    <a:lumMod val="85000"/>
                  </a:schemeClr>
                </a:solidFill>
                <a:latin typeface="Rockwell"/>
                <a:cs typeface="Rockwell"/>
              </a:rPr>
              <a:t>Week 1</a:t>
            </a:r>
          </a:p>
        </p:txBody>
      </p:sp>
    </p:spTree>
    <p:extLst>
      <p:ext uri="{BB962C8B-B14F-4D97-AF65-F5344CB8AC3E}">
        <p14:creationId xmlns:p14="http://schemas.microsoft.com/office/powerpoint/2010/main" val="165368333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92596" y="1"/>
            <a:ext cx="8955499" cy="767328"/>
          </a:xfrm>
        </p:spPr>
        <p:txBody>
          <a:bodyPr>
            <a:normAutofit/>
          </a:bodyPr>
          <a:lstStyle/>
          <a:p>
            <a:pPr algn="l"/>
            <a:r>
              <a:rPr lang="en-US" sz="3600" dirty="0" smtClean="0">
                <a:solidFill>
                  <a:schemeClr val="tx1">
                    <a:lumMod val="65000"/>
                    <a:lumOff val="35000"/>
                  </a:schemeClr>
                </a:solidFill>
                <a:latin typeface="Rockwell"/>
                <a:cs typeface="Rockwell"/>
              </a:rPr>
              <a:t>Foundations of Biostatistical Practice</a:t>
            </a:r>
            <a:endParaRPr lang="en-US" sz="3600" dirty="0">
              <a:solidFill>
                <a:schemeClr val="tx1">
                  <a:lumMod val="65000"/>
                  <a:lumOff val="35000"/>
                </a:schemeClr>
              </a:solidFill>
              <a:latin typeface="Rockwell"/>
              <a:cs typeface="Rockwell"/>
            </a:endParaRPr>
          </a:p>
        </p:txBody>
      </p:sp>
      <p:sp>
        <p:nvSpPr>
          <p:cNvPr id="6" name="Rectangle 5"/>
          <p:cNvSpPr/>
          <p:nvPr/>
        </p:nvSpPr>
        <p:spPr>
          <a:xfrm>
            <a:off x="0" y="723606"/>
            <a:ext cx="4567817" cy="90786"/>
          </a:xfrm>
          <a:prstGeom prst="rect">
            <a:avLst/>
          </a:prstGeom>
          <a:solidFill>
            <a:schemeClr val="accent3">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chemeClr val="accent3">
                  <a:lumMod val="50000"/>
                </a:schemeClr>
              </a:solidFill>
              <a:latin typeface="Helvetica"/>
              <a:cs typeface="Helvetica"/>
            </a:endParaRPr>
          </a:p>
        </p:txBody>
      </p:sp>
      <p:sp>
        <p:nvSpPr>
          <p:cNvPr id="7" name="Rectangle 6"/>
          <p:cNvSpPr/>
          <p:nvPr/>
        </p:nvSpPr>
        <p:spPr>
          <a:xfrm>
            <a:off x="1" y="6318886"/>
            <a:ext cx="9143998" cy="539114"/>
          </a:xfrm>
          <a:prstGeom prst="rect">
            <a:avLst/>
          </a:prstGeom>
          <a:solidFill>
            <a:schemeClr val="accent3">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chemeClr val="accent3">
                  <a:lumMod val="50000"/>
                </a:schemeClr>
              </a:solidFill>
              <a:latin typeface="Helvetica"/>
              <a:cs typeface="Helvetica"/>
            </a:endParaRPr>
          </a:p>
        </p:txBody>
      </p:sp>
      <p:sp>
        <p:nvSpPr>
          <p:cNvPr id="8" name="TextBox 7"/>
          <p:cNvSpPr txBox="1"/>
          <p:nvPr/>
        </p:nvSpPr>
        <p:spPr>
          <a:xfrm>
            <a:off x="457200" y="1234000"/>
            <a:ext cx="8229600" cy="1077218"/>
          </a:xfrm>
          <a:prstGeom prst="rect">
            <a:avLst/>
          </a:prstGeom>
          <a:noFill/>
        </p:spPr>
        <p:txBody>
          <a:bodyPr wrap="square" rtlCol="0">
            <a:spAutoFit/>
          </a:bodyPr>
          <a:lstStyle/>
          <a:p>
            <a:r>
              <a:rPr lang="en-US" sz="2800" b="1" dirty="0" smtClean="0">
                <a:solidFill>
                  <a:schemeClr val="tx1">
                    <a:lumMod val="65000"/>
                    <a:lumOff val="35000"/>
                  </a:schemeClr>
                </a:solidFill>
                <a:latin typeface="Helvetica"/>
                <a:cs typeface="Helvetica"/>
              </a:rPr>
              <a:t>Data is everywhere.</a:t>
            </a:r>
          </a:p>
          <a:p>
            <a:r>
              <a:rPr lang="en-US" dirty="0" smtClean="0">
                <a:latin typeface="Helvetica"/>
                <a:cs typeface="Helvetica"/>
              </a:rPr>
              <a:t>Every new tool collects more data than the one before it. </a:t>
            </a:r>
            <a:r>
              <a:rPr lang="en-US" dirty="0">
                <a:latin typeface="Helvetica"/>
                <a:cs typeface="Helvetica"/>
              </a:rPr>
              <a:t>Quantitative skills are more fundamental to scientific research than ever before</a:t>
            </a:r>
            <a:r>
              <a:rPr lang="en-US" dirty="0" smtClean="0">
                <a:latin typeface="Helvetica"/>
                <a:cs typeface="Helvetica"/>
              </a:rPr>
              <a:t>.</a:t>
            </a:r>
            <a:endParaRPr lang="en-US" dirty="0">
              <a:latin typeface="Helvetica"/>
              <a:cs typeface="Helvetica"/>
            </a:endParaRPr>
          </a:p>
        </p:txBody>
      </p:sp>
      <p:sp>
        <p:nvSpPr>
          <p:cNvPr id="9" name="TextBox 8"/>
          <p:cNvSpPr txBox="1"/>
          <p:nvPr/>
        </p:nvSpPr>
        <p:spPr>
          <a:xfrm>
            <a:off x="457200" y="4076120"/>
            <a:ext cx="8229600" cy="800219"/>
          </a:xfrm>
          <a:prstGeom prst="rect">
            <a:avLst/>
          </a:prstGeom>
          <a:noFill/>
        </p:spPr>
        <p:txBody>
          <a:bodyPr wrap="square" rtlCol="0">
            <a:spAutoFit/>
          </a:bodyPr>
          <a:lstStyle/>
          <a:p>
            <a:r>
              <a:rPr lang="en-US" sz="2800" b="1" dirty="0">
                <a:solidFill>
                  <a:srgbClr val="595959"/>
                </a:solidFill>
                <a:latin typeface="Helvetica"/>
                <a:cs typeface="Helvetica"/>
              </a:rPr>
              <a:t>Terminology</a:t>
            </a:r>
          </a:p>
          <a:p>
            <a:r>
              <a:rPr lang="en-US" dirty="0" smtClean="0">
                <a:latin typeface="Helvetica"/>
                <a:cs typeface="Helvetica"/>
              </a:rPr>
              <a:t>Biostatistics, (applied) statistics, data science, computational biology?</a:t>
            </a:r>
            <a:endParaRPr lang="en-US" dirty="0">
              <a:latin typeface="Helvetica"/>
              <a:cs typeface="Helvetica"/>
            </a:endParaRPr>
          </a:p>
        </p:txBody>
      </p:sp>
      <p:sp>
        <p:nvSpPr>
          <p:cNvPr id="10" name="TextBox 9"/>
          <p:cNvSpPr txBox="1"/>
          <p:nvPr/>
        </p:nvSpPr>
        <p:spPr>
          <a:xfrm>
            <a:off x="457200" y="2656604"/>
            <a:ext cx="8229600" cy="1077218"/>
          </a:xfrm>
          <a:prstGeom prst="rect">
            <a:avLst/>
          </a:prstGeom>
          <a:noFill/>
        </p:spPr>
        <p:txBody>
          <a:bodyPr wrap="square" rtlCol="0">
            <a:spAutoFit/>
          </a:bodyPr>
          <a:lstStyle/>
          <a:p>
            <a:r>
              <a:rPr lang="en-US" sz="2800" b="1" dirty="0" smtClean="0">
                <a:solidFill>
                  <a:srgbClr val="595959"/>
                </a:solidFill>
                <a:latin typeface="Helvetica"/>
                <a:cs typeface="Helvetica"/>
              </a:rPr>
              <a:t>Science and Uncertainty</a:t>
            </a:r>
          </a:p>
          <a:p>
            <a:r>
              <a:rPr lang="en-US" dirty="0" smtClean="0">
                <a:latin typeface="Helvetica"/>
                <a:cs typeface="Helvetica"/>
              </a:rPr>
              <a:t>We should be as clear as possible about what we do and do not know. Statistics can help with that; it is how we quantify our uncertainty. </a:t>
            </a:r>
            <a:endParaRPr lang="en-US" dirty="0">
              <a:latin typeface="Helvetica"/>
              <a:cs typeface="Helvetica"/>
            </a:endParaRPr>
          </a:p>
        </p:txBody>
      </p:sp>
      <p:sp>
        <p:nvSpPr>
          <p:cNvPr id="14" name="Rectangle 13"/>
          <p:cNvSpPr/>
          <p:nvPr/>
        </p:nvSpPr>
        <p:spPr>
          <a:xfrm>
            <a:off x="3139571" y="6332355"/>
            <a:ext cx="1428245" cy="539114"/>
          </a:xfrm>
          <a:prstGeom prst="rect">
            <a:avLst/>
          </a:prstGeom>
          <a:solidFill>
            <a:srgbClr val="4F6228"/>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rgbClr val="FFFFFF"/>
                </a:solidFill>
                <a:latin typeface="Rockwell"/>
                <a:cs typeface="Rockwell"/>
              </a:rPr>
              <a:t>Exploratory</a:t>
            </a:r>
          </a:p>
          <a:p>
            <a:pPr algn="ctr"/>
            <a:r>
              <a:rPr lang="en-US" sz="1400" dirty="0" smtClean="0">
                <a:solidFill>
                  <a:srgbClr val="FFFFFF"/>
                </a:solidFill>
                <a:latin typeface="Rockwell"/>
                <a:cs typeface="Rockwell"/>
              </a:rPr>
              <a:t>Data Analysis</a:t>
            </a:r>
            <a:endParaRPr lang="en-US" sz="1400" dirty="0">
              <a:solidFill>
                <a:srgbClr val="FFFFFF"/>
              </a:solidFill>
              <a:latin typeface="Rockwell"/>
              <a:cs typeface="Rockwell"/>
            </a:endParaRPr>
          </a:p>
        </p:txBody>
      </p:sp>
      <p:sp>
        <p:nvSpPr>
          <p:cNvPr id="15" name="Rectangle 14"/>
          <p:cNvSpPr/>
          <p:nvPr/>
        </p:nvSpPr>
        <p:spPr>
          <a:xfrm>
            <a:off x="4567817" y="6332355"/>
            <a:ext cx="1428245" cy="539114"/>
          </a:xfrm>
          <a:prstGeom prst="rect">
            <a:avLst/>
          </a:prstGeom>
          <a:solidFill>
            <a:schemeClr val="accent3">
              <a:lumMod val="5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rgbClr val="FFFFFF"/>
                </a:solidFill>
                <a:latin typeface="Rockwell"/>
                <a:cs typeface="Rockwell"/>
              </a:rPr>
              <a:t>Data Visualization</a:t>
            </a:r>
            <a:endParaRPr lang="en-US" sz="1400" dirty="0">
              <a:solidFill>
                <a:srgbClr val="FFFFFF"/>
              </a:solidFill>
              <a:latin typeface="Rockwell"/>
              <a:cs typeface="Rockwell"/>
            </a:endParaRPr>
          </a:p>
        </p:txBody>
      </p:sp>
      <p:sp>
        <p:nvSpPr>
          <p:cNvPr id="16" name="TextBox 15"/>
          <p:cNvSpPr txBox="1"/>
          <p:nvPr/>
        </p:nvSpPr>
        <p:spPr>
          <a:xfrm>
            <a:off x="1" y="6435277"/>
            <a:ext cx="1014934" cy="307777"/>
          </a:xfrm>
          <a:prstGeom prst="rect">
            <a:avLst/>
          </a:prstGeom>
          <a:noFill/>
        </p:spPr>
        <p:txBody>
          <a:bodyPr wrap="none" rtlCol="0" anchor="ctr">
            <a:spAutoFit/>
          </a:bodyPr>
          <a:lstStyle/>
          <a:p>
            <a:r>
              <a:rPr lang="en-US" sz="1400" dirty="0" smtClean="0">
                <a:solidFill>
                  <a:schemeClr val="bg1">
                    <a:lumMod val="85000"/>
                  </a:schemeClr>
                </a:solidFill>
                <a:latin typeface="Rockwell"/>
                <a:cs typeface="Rockwell"/>
              </a:rPr>
              <a:t>MCB 293S</a:t>
            </a:r>
          </a:p>
        </p:txBody>
      </p:sp>
      <p:sp>
        <p:nvSpPr>
          <p:cNvPr id="17" name="TextBox 16"/>
          <p:cNvSpPr txBox="1"/>
          <p:nvPr/>
        </p:nvSpPr>
        <p:spPr>
          <a:xfrm>
            <a:off x="8344983" y="6435277"/>
            <a:ext cx="799017" cy="307777"/>
          </a:xfrm>
          <a:prstGeom prst="rect">
            <a:avLst/>
          </a:prstGeom>
          <a:noFill/>
        </p:spPr>
        <p:txBody>
          <a:bodyPr wrap="none" rtlCol="0" anchor="ctr">
            <a:spAutoFit/>
          </a:bodyPr>
          <a:lstStyle/>
          <a:p>
            <a:pPr algn="r"/>
            <a:r>
              <a:rPr lang="en-US" sz="1400" dirty="0" smtClean="0">
                <a:solidFill>
                  <a:schemeClr val="bg1">
                    <a:lumMod val="85000"/>
                  </a:schemeClr>
                </a:solidFill>
                <a:latin typeface="Rockwell"/>
                <a:cs typeface="Rockwell"/>
              </a:rPr>
              <a:t>Week 1</a:t>
            </a:r>
          </a:p>
        </p:txBody>
      </p:sp>
    </p:spTree>
    <p:extLst>
      <p:ext uri="{BB962C8B-B14F-4D97-AF65-F5344CB8AC3E}">
        <p14:creationId xmlns:p14="http://schemas.microsoft.com/office/powerpoint/2010/main" val="255020791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92596" y="1"/>
            <a:ext cx="8955499" cy="767328"/>
          </a:xfrm>
        </p:spPr>
        <p:txBody>
          <a:bodyPr>
            <a:normAutofit/>
          </a:bodyPr>
          <a:lstStyle/>
          <a:p>
            <a:pPr algn="l"/>
            <a:r>
              <a:rPr lang="en-US" sz="3600" dirty="0" smtClean="0">
                <a:solidFill>
                  <a:schemeClr val="tx1">
                    <a:lumMod val="65000"/>
                    <a:lumOff val="35000"/>
                  </a:schemeClr>
                </a:solidFill>
                <a:latin typeface="Rockwell"/>
                <a:cs typeface="Rockwell"/>
              </a:rPr>
              <a:t>Storytelling</a:t>
            </a:r>
            <a:endParaRPr lang="en-US" sz="3600" dirty="0">
              <a:solidFill>
                <a:schemeClr val="tx1">
                  <a:lumMod val="65000"/>
                  <a:lumOff val="35000"/>
                </a:schemeClr>
              </a:solidFill>
              <a:latin typeface="Rockwell"/>
              <a:cs typeface="Rockwell"/>
            </a:endParaRPr>
          </a:p>
        </p:txBody>
      </p:sp>
      <p:sp>
        <p:nvSpPr>
          <p:cNvPr id="6" name="Rectangle 5"/>
          <p:cNvSpPr/>
          <p:nvPr/>
        </p:nvSpPr>
        <p:spPr>
          <a:xfrm>
            <a:off x="0" y="723606"/>
            <a:ext cx="4567817" cy="90786"/>
          </a:xfrm>
          <a:prstGeom prst="rect">
            <a:avLst/>
          </a:prstGeom>
          <a:solidFill>
            <a:schemeClr val="accent3">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chemeClr val="accent3">
                  <a:lumMod val="50000"/>
                </a:schemeClr>
              </a:solidFill>
              <a:latin typeface="Helvetica"/>
              <a:cs typeface="Helvetica"/>
            </a:endParaRPr>
          </a:p>
        </p:txBody>
      </p:sp>
      <p:sp>
        <p:nvSpPr>
          <p:cNvPr id="7" name="Rectangle 6"/>
          <p:cNvSpPr/>
          <p:nvPr/>
        </p:nvSpPr>
        <p:spPr>
          <a:xfrm>
            <a:off x="1" y="6318886"/>
            <a:ext cx="9143998" cy="539114"/>
          </a:xfrm>
          <a:prstGeom prst="rect">
            <a:avLst/>
          </a:prstGeom>
          <a:solidFill>
            <a:schemeClr val="accent3">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chemeClr val="accent3">
                  <a:lumMod val="50000"/>
                </a:schemeClr>
              </a:solidFill>
              <a:latin typeface="Helvetica"/>
              <a:cs typeface="Helvetica"/>
            </a:endParaRPr>
          </a:p>
        </p:txBody>
      </p:sp>
      <p:pic>
        <p:nvPicPr>
          <p:cNvPr id="5" name="Picture 4" descr="flam2.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14555" y="1958848"/>
            <a:ext cx="3812109" cy="2645472"/>
          </a:xfrm>
          <a:prstGeom prst="rect">
            <a:avLst/>
          </a:prstGeom>
        </p:spPr>
      </p:pic>
      <p:pic>
        <p:nvPicPr>
          <p:cNvPr id="8" name="Picture 7" descr="flam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2446" y="1958848"/>
            <a:ext cx="3812109" cy="2645472"/>
          </a:xfrm>
          <a:prstGeom prst="rect">
            <a:avLst/>
          </a:prstGeom>
        </p:spPr>
      </p:pic>
      <p:sp>
        <p:nvSpPr>
          <p:cNvPr id="9" name="TextBox 8"/>
          <p:cNvSpPr txBox="1"/>
          <p:nvPr/>
        </p:nvSpPr>
        <p:spPr>
          <a:xfrm>
            <a:off x="2451998" y="1774182"/>
            <a:ext cx="710463" cy="369332"/>
          </a:xfrm>
          <a:prstGeom prst="rect">
            <a:avLst/>
          </a:prstGeom>
          <a:noFill/>
        </p:spPr>
        <p:txBody>
          <a:bodyPr wrap="none" rtlCol="0">
            <a:spAutoFit/>
          </a:bodyPr>
          <a:lstStyle/>
          <a:p>
            <a:r>
              <a:rPr lang="en-US" dirty="0" smtClean="0">
                <a:latin typeface="Helvetica"/>
                <a:cs typeface="Helvetica"/>
              </a:rPr>
              <a:t>GAM</a:t>
            </a:r>
            <a:endParaRPr lang="en-US" dirty="0">
              <a:latin typeface="Helvetica"/>
              <a:cs typeface="Helvetica"/>
            </a:endParaRPr>
          </a:p>
        </p:txBody>
      </p:sp>
      <p:sp>
        <p:nvSpPr>
          <p:cNvPr id="10" name="TextBox 9"/>
          <p:cNvSpPr txBox="1"/>
          <p:nvPr/>
        </p:nvSpPr>
        <p:spPr>
          <a:xfrm>
            <a:off x="6303587" y="1774182"/>
            <a:ext cx="800294" cy="369332"/>
          </a:xfrm>
          <a:prstGeom prst="rect">
            <a:avLst/>
          </a:prstGeom>
          <a:noFill/>
        </p:spPr>
        <p:txBody>
          <a:bodyPr wrap="none" rtlCol="0">
            <a:spAutoFit/>
          </a:bodyPr>
          <a:lstStyle/>
          <a:p>
            <a:r>
              <a:rPr lang="en-US" dirty="0" smtClean="0">
                <a:latin typeface="Helvetica"/>
                <a:cs typeface="Helvetica"/>
              </a:rPr>
              <a:t>FLAM</a:t>
            </a:r>
            <a:endParaRPr lang="en-US" dirty="0">
              <a:latin typeface="Helvetica"/>
              <a:cs typeface="Helvetica"/>
            </a:endParaRPr>
          </a:p>
        </p:txBody>
      </p:sp>
      <p:sp>
        <p:nvSpPr>
          <p:cNvPr id="11" name="TextBox 10"/>
          <p:cNvSpPr txBox="1"/>
          <p:nvPr/>
        </p:nvSpPr>
        <p:spPr>
          <a:xfrm>
            <a:off x="290732" y="5780782"/>
            <a:ext cx="8584486" cy="461665"/>
          </a:xfrm>
          <a:prstGeom prst="rect">
            <a:avLst/>
          </a:prstGeom>
          <a:noFill/>
        </p:spPr>
        <p:txBody>
          <a:bodyPr wrap="square" rtlCol="0">
            <a:spAutoFit/>
          </a:bodyPr>
          <a:lstStyle/>
          <a:p>
            <a:r>
              <a:rPr lang="en-US" sz="1200" dirty="0" smtClean="0">
                <a:latin typeface="Cambria"/>
                <a:cs typeface="Cambria"/>
              </a:rPr>
              <a:t>Ashley Petersen, Daniela Witten, and Noah Simon. Fused lasso additive model. Journal of Computational and Graphical Statistics, forthcoming.</a:t>
            </a:r>
          </a:p>
        </p:txBody>
      </p:sp>
      <p:sp>
        <p:nvSpPr>
          <p:cNvPr id="12" name="TextBox 11"/>
          <p:cNvSpPr txBox="1"/>
          <p:nvPr/>
        </p:nvSpPr>
        <p:spPr>
          <a:xfrm>
            <a:off x="1" y="6435277"/>
            <a:ext cx="1014934" cy="307777"/>
          </a:xfrm>
          <a:prstGeom prst="rect">
            <a:avLst/>
          </a:prstGeom>
          <a:noFill/>
        </p:spPr>
        <p:txBody>
          <a:bodyPr wrap="none" rtlCol="0" anchor="ctr">
            <a:spAutoFit/>
          </a:bodyPr>
          <a:lstStyle/>
          <a:p>
            <a:r>
              <a:rPr lang="en-US" sz="1400" dirty="0" smtClean="0">
                <a:solidFill>
                  <a:schemeClr val="bg1">
                    <a:lumMod val="85000"/>
                  </a:schemeClr>
                </a:solidFill>
                <a:latin typeface="Rockwell"/>
                <a:cs typeface="Rockwell"/>
              </a:rPr>
              <a:t>MCB 293S</a:t>
            </a:r>
          </a:p>
        </p:txBody>
      </p:sp>
      <p:sp>
        <p:nvSpPr>
          <p:cNvPr id="13" name="Rectangle 12"/>
          <p:cNvSpPr/>
          <p:nvPr/>
        </p:nvSpPr>
        <p:spPr>
          <a:xfrm>
            <a:off x="3139571" y="6332355"/>
            <a:ext cx="1428245" cy="539114"/>
          </a:xfrm>
          <a:prstGeom prst="rect">
            <a:avLst/>
          </a:prstGeom>
          <a:solidFill>
            <a:schemeClr val="accent3">
              <a:lumMod val="50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rgbClr val="FFFFFF"/>
                </a:solidFill>
                <a:latin typeface="Rockwell"/>
                <a:cs typeface="Rockwell"/>
              </a:rPr>
              <a:t>Exploratory</a:t>
            </a:r>
          </a:p>
          <a:p>
            <a:pPr algn="ctr"/>
            <a:r>
              <a:rPr lang="en-US" sz="1400" dirty="0" smtClean="0">
                <a:solidFill>
                  <a:srgbClr val="FFFFFF"/>
                </a:solidFill>
                <a:latin typeface="Rockwell"/>
                <a:cs typeface="Rockwell"/>
              </a:rPr>
              <a:t>Data Analysis</a:t>
            </a:r>
            <a:endParaRPr lang="en-US" sz="1400" dirty="0">
              <a:solidFill>
                <a:srgbClr val="FFFFFF"/>
              </a:solidFill>
              <a:latin typeface="Rockwell"/>
              <a:cs typeface="Rockwell"/>
            </a:endParaRPr>
          </a:p>
        </p:txBody>
      </p:sp>
      <p:sp>
        <p:nvSpPr>
          <p:cNvPr id="14" name="Rectangle 13"/>
          <p:cNvSpPr/>
          <p:nvPr/>
        </p:nvSpPr>
        <p:spPr>
          <a:xfrm>
            <a:off x="4567817" y="6332355"/>
            <a:ext cx="1428245" cy="539114"/>
          </a:xfrm>
          <a:prstGeom prst="rect">
            <a:avLst/>
          </a:prstGeom>
          <a:solidFill>
            <a:schemeClr val="accent3">
              <a:lumMod val="60000"/>
              <a:lumOff val="4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rgbClr val="FFFFFF"/>
                </a:solidFill>
                <a:latin typeface="Rockwell"/>
                <a:cs typeface="Rockwell"/>
              </a:rPr>
              <a:t>Data Visualization</a:t>
            </a:r>
            <a:endParaRPr lang="en-US" sz="1400" dirty="0">
              <a:solidFill>
                <a:srgbClr val="FFFFFF"/>
              </a:solidFill>
              <a:latin typeface="Rockwell"/>
              <a:cs typeface="Rockwell"/>
            </a:endParaRPr>
          </a:p>
        </p:txBody>
      </p:sp>
      <p:sp>
        <p:nvSpPr>
          <p:cNvPr id="15" name="TextBox 14"/>
          <p:cNvSpPr txBox="1"/>
          <p:nvPr/>
        </p:nvSpPr>
        <p:spPr>
          <a:xfrm>
            <a:off x="8344983" y="6435277"/>
            <a:ext cx="799017" cy="307777"/>
          </a:xfrm>
          <a:prstGeom prst="rect">
            <a:avLst/>
          </a:prstGeom>
          <a:noFill/>
        </p:spPr>
        <p:txBody>
          <a:bodyPr wrap="none" rtlCol="0" anchor="ctr">
            <a:spAutoFit/>
          </a:bodyPr>
          <a:lstStyle/>
          <a:p>
            <a:pPr algn="r"/>
            <a:r>
              <a:rPr lang="en-US" sz="1400" dirty="0" smtClean="0">
                <a:solidFill>
                  <a:schemeClr val="bg1">
                    <a:lumMod val="85000"/>
                  </a:schemeClr>
                </a:solidFill>
                <a:latin typeface="Rockwell"/>
                <a:cs typeface="Rockwell"/>
              </a:rPr>
              <a:t>Week 1</a:t>
            </a:r>
          </a:p>
        </p:txBody>
      </p:sp>
    </p:spTree>
    <p:extLst>
      <p:ext uri="{BB962C8B-B14F-4D97-AF65-F5344CB8AC3E}">
        <p14:creationId xmlns:p14="http://schemas.microsoft.com/office/powerpoint/2010/main" val="4204411178"/>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92596" y="1"/>
            <a:ext cx="8955499" cy="767328"/>
          </a:xfrm>
        </p:spPr>
        <p:txBody>
          <a:bodyPr>
            <a:normAutofit/>
          </a:bodyPr>
          <a:lstStyle/>
          <a:p>
            <a:pPr algn="l"/>
            <a:r>
              <a:rPr lang="en-US" sz="3600" dirty="0" smtClean="0">
                <a:solidFill>
                  <a:schemeClr val="tx1">
                    <a:lumMod val="65000"/>
                    <a:lumOff val="35000"/>
                  </a:schemeClr>
                </a:solidFill>
                <a:latin typeface="Rockwell"/>
                <a:cs typeface="Rockwell"/>
              </a:rPr>
              <a:t>Information Density</a:t>
            </a:r>
            <a:endParaRPr lang="en-US" sz="3600" dirty="0">
              <a:solidFill>
                <a:schemeClr val="tx1">
                  <a:lumMod val="65000"/>
                  <a:lumOff val="35000"/>
                </a:schemeClr>
              </a:solidFill>
              <a:latin typeface="Rockwell"/>
              <a:cs typeface="Rockwell"/>
            </a:endParaRPr>
          </a:p>
        </p:txBody>
      </p:sp>
      <p:sp>
        <p:nvSpPr>
          <p:cNvPr id="6" name="Rectangle 5"/>
          <p:cNvSpPr/>
          <p:nvPr/>
        </p:nvSpPr>
        <p:spPr>
          <a:xfrm>
            <a:off x="0" y="723606"/>
            <a:ext cx="4567817" cy="90786"/>
          </a:xfrm>
          <a:prstGeom prst="rect">
            <a:avLst/>
          </a:prstGeom>
          <a:solidFill>
            <a:schemeClr val="accent3">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chemeClr val="accent3">
                  <a:lumMod val="50000"/>
                </a:schemeClr>
              </a:solidFill>
              <a:latin typeface="Helvetica"/>
              <a:cs typeface="Helvetica"/>
            </a:endParaRPr>
          </a:p>
        </p:txBody>
      </p:sp>
      <p:sp>
        <p:nvSpPr>
          <p:cNvPr id="7" name="Rectangle 6"/>
          <p:cNvSpPr/>
          <p:nvPr/>
        </p:nvSpPr>
        <p:spPr>
          <a:xfrm>
            <a:off x="1" y="6318886"/>
            <a:ext cx="9143998" cy="539114"/>
          </a:xfrm>
          <a:prstGeom prst="rect">
            <a:avLst/>
          </a:prstGeom>
          <a:solidFill>
            <a:schemeClr val="accent3">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chemeClr val="accent3">
                  <a:lumMod val="50000"/>
                </a:schemeClr>
              </a:solidFill>
              <a:latin typeface="Helvetica"/>
              <a:cs typeface="Helvetica"/>
            </a:endParaRPr>
          </a:p>
        </p:txBody>
      </p:sp>
      <p:pic>
        <p:nvPicPr>
          <p:cNvPr id="5" name="Picture 4" descr="Screen Shot 2017-04-13 at 2.42.3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2038" y="1049125"/>
            <a:ext cx="7566719" cy="4965380"/>
          </a:xfrm>
          <a:prstGeom prst="rect">
            <a:avLst/>
          </a:prstGeom>
        </p:spPr>
      </p:pic>
      <p:sp>
        <p:nvSpPr>
          <p:cNvPr id="8" name="TextBox 7"/>
          <p:cNvSpPr txBox="1"/>
          <p:nvPr/>
        </p:nvSpPr>
        <p:spPr>
          <a:xfrm>
            <a:off x="290731" y="6011109"/>
            <a:ext cx="8570055" cy="276999"/>
          </a:xfrm>
          <a:prstGeom prst="rect">
            <a:avLst/>
          </a:prstGeom>
          <a:noFill/>
        </p:spPr>
        <p:txBody>
          <a:bodyPr wrap="square" rtlCol="0">
            <a:spAutoFit/>
          </a:bodyPr>
          <a:lstStyle/>
          <a:p>
            <a:r>
              <a:rPr lang="en-US" sz="1200" dirty="0" smtClean="0">
                <a:latin typeface="Cambria"/>
                <a:cs typeface="Cambria"/>
              </a:rPr>
              <a:t>https://</a:t>
            </a:r>
            <a:r>
              <a:rPr lang="en-US" sz="1200" dirty="0" err="1" smtClean="0">
                <a:latin typeface="Cambria"/>
                <a:cs typeface="Cambria"/>
              </a:rPr>
              <a:t>www.biostat.wisc.edu</a:t>
            </a:r>
            <a:r>
              <a:rPr lang="en-US" sz="1200" dirty="0" smtClean="0">
                <a:latin typeface="Cambria"/>
                <a:cs typeface="Cambria"/>
              </a:rPr>
              <a:t>/~</a:t>
            </a:r>
            <a:r>
              <a:rPr lang="en-US" sz="1200" dirty="0" err="1" smtClean="0">
                <a:latin typeface="Cambria"/>
                <a:cs typeface="Cambria"/>
              </a:rPr>
              <a:t>kbroman</a:t>
            </a:r>
            <a:r>
              <a:rPr lang="en-US" sz="1200" dirty="0" smtClean="0">
                <a:latin typeface="Cambria"/>
                <a:cs typeface="Cambria"/>
              </a:rPr>
              <a:t>/presentations/berkeley2017.pdf</a:t>
            </a:r>
            <a:endParaRPr lang="en-US" sz="1200" dirty="0">
              <a:latin typeface="Cambria"/>
              <a:cs typeface="Cambria"/>
            </a:endParaRPr>
          </a:p>
        </p:txBody>
      </p:sp>
      <p:sp>
        <p:nvSpPr>
          <p:cNvPr id="9" name="TextBox 8"/>
          <p:cNvSpPr txBox="1"/>
          <p:nvPr/>
        </p:nvSpPr>
        <p:spPr>
          <a:xfrm>
            <a:off x="1" y="6435277"/>
            <a:ext cx="1014934" cy="307777"/>
          </a:xfrm>
          <a:prstGeom prst="rect">
            <a:avLst/>
          </a:prstGeom>
          <a:noFill/>
        </p:spPr>
        <p:txBody>
          <a:bodyPr wrap="none" rtlCol="0" anchor="ctr">
            <a:spAutoFit/>
          </a:bodyPr>
          <a:lstStyle/>
          <a:p>
            <a:r>
              <a:rPr lang="en-US" sz="1400" dirty="0" smtClean="0">
                <a:solidFill>
                  <a:schemeClr val="bg1">
                    <a:lumMod val="85000"/>
                  </a:schemeClr>
                </a:solidFill>
                <a:latin typeface="Rockwell"/>
                <a:cs typeface="Rockwell"/>
              </a:rPr>
              <a:t>MCB 293S</a:t>
            </a:r>
          </a:p>
        </p:txBody>
      </p:sp>
      <p:sp>
        <p:nvSpPr>
          <p:cNvPr id="10" name="Rectangle 9"/>
          <p:cNvSpPr/>
          <p:nvPr/>
        </p:nvSpPr>
        <p:spPr>
          <a:xfrm>
            <a:off x="3139571" y="6332355"/>
            <a:ext cx="1428245" cy="539114"/>
          </a:xfrm>
          <a:prstGeom prst="rect">
            <a:avLst/>
          </a:prstGeom>
          <a:solidFill>
            <a:schemeClr val="accent3">
              <a:lumMod val="50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rgbClr val="FFFFFF"/>
                </a:solidFill>
                <a:latin typeface="Rockwell"/>
                <a:cs typeface="Rockwell"/>
              </a:rPr>
              <a:t>Exploratory</a:t>
            </a:r>
          </a:p>
          <a:p>
            <a:pPr algn="ctr"/>
            <a:r>
              <a:rPr lang="en-US" sz="1400" dirty="0" smtClean="0">
                <a:solidFill>
                  <a:srgbClr val="FFFFFF"/>
                </a:solidFill>
                <a:latin typeface="Rockwell"/>
                <a:cs typeface="Rockwell"/>
              </a:rPr>
              <a:t>Data Analysis</a:t>
            </a:r>
            <a:endParaRPr lang="en-US" sz="1400" dirty="0">
              <a:solidFill>
                <a:srgbClr val="FFFFFF"/>
              </a:solidFill>
              <a:latin typeface="Rockwell"/>
              <a:cs typeface="Rockwell"/>
            </a:endParaRPr>
          </a:p>
        </p:txBody>
      </p:sp>
      <p:sp>
        <p:nvSpPr>
          <p:cNvPr id="11" name="Rectangle 10"/>
          <p:cNvSpPr/>
          <p:nvPr/>
        </p:nvSpPr>
        <p:spPr>
          <a:xfrm>
            <a:off x="4567817" y="6332355"/>
            <a:ext cx="1428245" cy="539114"/>
          </a:xfrm>
          <a:prstGeom prst="rect">
            <a:avLst/>
          </a:prstGeom>
          <a:solidFill>
            <a:schemeClr val="accent3">
              <a:lumMod val="60000"/>
              <a:lumOff val="4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rgbClr val="FFFFFF"/>
                </a:solidFill>
                <a:latin typeface="Rockwell"/>
                <a:cs typeface="Rockwell"/>
              </a:rPr>
              <a:t>Data Visualization</a:t>
            </a:r>
            <a:endParaRPr lang="en-US" sz="1400" dirty="0">
              <a:solidFill>
                <a:srgbClr val="FFFFFF"/>
              </a:solidFill>
              <a:latin typeface="Rockwell"/>
              <a:cs typeface="Rockwell"/>
            </a:endParaRPr>
          </a:p>
        </p:txBody>
      </p:sp>
      <p:sp>
        <p:nvSpPr>
          <p:cNvPr id="12" name="TextBox 11"/>
          <p:cNvSpPr txBox="1"/>
          <p:nvPr/>
        </p:nvSpPr>
        <p:spPr>
          <a:xfrm>
            <a:off x="8344983" y="6435277"/>
            <a:ext cx="799017" cy="307777"/>
          </a:xfrm>
          <a:prstGeom prst="rect">
            <a:avLst/>
          </a:prstGeom>
          <a:noFill/>
        </p:spPr>
        <p:txBody>
          <a:bodyPr wrap="none" rtlCol="0" anchor="ctr">
            <a:spAutoFit/>
          </a:bodyPr>
          <a:lstStyle/>
          <a:p>
            <a:pPr algn="r"/>
            <a:r>
              <a:rPr lang="en-US" sz="1400" dirty="0" smtClean="0">
                <a:solidFill>
                  <a:schemeClr val="bg1">
                    <a:lumMod val="85000"/>
                  </a:schemeClr>
                </a:solidFill>
                <a:latin typeface="Rockwell"/>
                <a:cs typeface="Rockwell"/>
              </a:rPr>
              <a:t>Week 1</a:t>
            </a:r>
          </a:p>
        </p:txBody>
      </p:sp>
    </p:spTree>
    <p:extLst>
      <p:ext uri="{BB962C8B-B14F-4D97-AF65-F5344CB8AC3E}">
        <p14:creationId xmlns:p14="http://schemas.microsoft.com/office/powerpoint/2010/main" val="3878668483"/>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92596" y="1"/>
            <a:ext cx="8955499" cy="767328"/>
          </a:xfrm>
        </p:spPr>
        <p:txBody>
          <a:bodyPr>
            <a:normAutofit/>
          </a:bodyPr>
          <a:lstStyle/>
          <a:p>
            <a:pPr algn="l"/>
            <a:r>
              <a:rPr lang="en-US" sz="3600" dirty="0" smtClean="0">
                <a:solidFill>
                  <a:schemeClr val="tx1">
                    <a:lumMod val="65000"/>
                    <a:lumOff val="35000"/>
                  </a:schemeClr>
                </a:solidFill>
                <a:latin typeface="Rockwell"/>
                <a:cs typeface="Rockwell"/>
              </a:rPr>
              <a:t>Information Density</a:t>
            </a:r>
            <a:endParaRPr lang="en-US" sz="3600" dirty="0">
              <a:solidFill>
                <a:schemeClr val="tx1">
                  <a:lumMod val="65000"/>
                  <a:lumOff val="35000"/>
                </a:schemeClr>
              </a:solidFill>
              <a:latin typeface="Rockwell"/>
              <a:cs typeface="Rockwell"/>
            </a:endParaRPr>
          </a:p>
        </p:txBody>
      </p:sp>
      <p:sp>
        <p:nvSpPr>
          <p:cNvPr id="6" name="Rectangle 5"/>
          <p:cNvSpPr/>
          <p:nvPr/>
        </p:nvSpPr>
        <p:spPr>
          <a:xfrm>
            <a:off x="0" y="723606"/>
            <a:ext cx="4567817" cy="90786"/>
          </a:xfrm>
          <a:prstGeom prst="rect">
            <a:avLst/>
          </a:prstGeom>
          <a:solidFill>
            <a:schemeClr val="accent3">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chemeClr val="accent3">
                  <a:lumMod val="50000"/>
                </a:schemeClr>
              </a:solidFill>
              <a:latin typeface="Helvetica"/>
              <a:cs typeface="Helvetica"/>
            </a:endParaRPr>
          </a:p>
        </p:txBody>
      </p:sp>
      <p:sp>
        <p:nvSpPr>
          <p:cNvPr id="7" name="Rectangle 6"/>
          <p:cNvSpPr/>
          <p:nvPr/>
        </p:nvSpPr>
        <p:spPr>
          <a:xfrm>
            <a:off x="1" y="6318886"/>
            <a:ext cx="9143998" cy="539114"/>
          </a:xfrm>
          <a:prstGeom prst="rect">
            <a:avLst/>
          </a:prstGeom>
          <a:solidFill>
            <a:schemeClr val="accent3">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chemeClr val="accent3">
                  <a:lumMod val="50000"/>
                </a:schemeClr>
              </a:solidFill>
              <a:latin typeface="Helvetica"/>
              <a:cs typeface="Helvetica"/>
            </a:endParaRPr>
          </a:p>
        </p:txBody>
      </p:sp>
      <p:pic>
        <p:nvPicPr>
          <p:cNvPr id="5" name="Picture 4" descr="HMW_cord_26_MANHA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3017" y="832486"/>
            <a:ext cx="8229600" cy="5486400"/>
          </a:xfrm>
          <a:prstGeom prst="rect">
            <a:avLst/>
          </a:prstGeom>
        </p:spPr>
      </p:pic>
      <p:sp>
        <p:nvSpPr>
          <p:cNvPr id="8" name="TextBox 7"/>
          <p:cNvSpPr txBox="1"/>
          <p:nvPr/>
        </p:nvSpPr>
        <p:spPr>
          <a:xfrm>
            <a:off x="1" y="6435277"/>
            <a:ext cx="1014934" cy="307777"/>
          </a:xfrm>
          <a:prstGeom prst="rect">
            <a:avLst/>
          </a:prstGeom>
          <a:noFill/>
        </p:spPr>
        <p:txBody>
          <a:bodyPr wrap="none" rtlCol="0" anchor="ctr">
            <a:spAutoFit/>
          </a:bodyPr>
          <a:lstStyle/>
          <a:p>
            <a:r>
              <a:rPr lang="en-US" sz="1400" dirty="0" smtClean="0">
                <a:solidFill>
                  <a:schemeClr val="bg1">
                    <a:lumMod val="85000"/>
                  </a:schemeClr>
                </a:solidFill>
                <a:latin typeface="Rockwell"/>
                <a:cs typeface="Rockwell"/>
              </a:rPr>
              <a:t>MCB 293S</a:t>
            </a:r>
          </a:p>
        </p:txBody>
      </p:sp>
      <p:sp>
        <p:nvSpPr>
          <p:cNvPr id="9" name="Rectangle 8"/>
          <p:cNvSpPr/>
          <p:nvPr/>
        </p:nvSpPr>
        <p:spPr>
          <a:xfrm>
            <a:off x="3139571" y="6332355"/>
            <a:ext cx="1428245" cy="539114"/>
          </a:xfrm>
          <a:prstGeom prst="rect">
            <a:avLst/>
          </a:prstGeom>
          <a:solidFill>
            <a:schemeClr val="accent3">
              <a:lumMod val="50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rgbClr val="FFFFFF"/>
                </a:solidFill>
                <a:latin typeface="Rockwell"/>
                <a:cs typeface="Rockwell"/>
              </a:rPr>
              <a:t>Exploratory</a:t>
            </a:r>
          </a:p>
          <a:p>
            <a:pPr algn="ctr"/>
            <a:r>
              <a:rPr lang="en-US" sz="1400" dirty="0" smtClean="0">
                <a:solidFill>
                  <a:srgbClr val="FFFFFF"/>
                </a:solidFill>
                <a:latin typeface="Rockwell"/>
                <a:cs typeface="Rockwell"/>
              </a:rPr>
              <a:t>Data Analysis</a:t>
            </a:r>
            <a:endParaRPr lang="en-US" sz="1400" dirty="0">
              <a:solidFill>
                <a:srgbClr val="FFFFFF"/>
              </a:solidFill>
              <a:latin typeface="Rockwell"/>
              <a:cs typeface="Rockwell"/>
            </a:endParaRPr>
          </a:p>
        </p:txBody>
      </p:sp>
      <p:sp>
        <p:nvSpPr>
          <p:cNvPr id="10" name="Rectangle 9"/>
          <p:cNvSpPr/>
          <p:nvPr/>
        </p:nvSpPr>
        <p:spPr>
          <a:xfrm>
            <a:off x="4567817" y="6332355"/>
            <a:ext cx="1428245" cy="539114"/>
          </a:xfrm>
          <a:prstGeom prst="rect">
            <a:avLst/>
          </a:prstGeom>
          <a:solidFill>
            <a:schemeClr val="accent3">
              <a:lumMod val="60000"/>
              <a:lumOff val="4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rgbClr val="FFFFFF"/>
                </a:solidFill>
                <a:latin typeface="Rockwell"/>
                <a:cs typeface="Rockwell"/>
              </a:rPr>
              <a:t>Data Visualization</a:t>
            </a:r>
            <a:endParaRPr lang="en-US" sz="1400" dirty="0">
              <a:solidFill>
                <a:srgbClr val="FFFFFF"/>
              </a:solidFill>
              <a:latin typeface="Rockwell"/>
              <a:cs typeface="Rockwell"/>
            </a:endParaRPr>
          </a:p>
        </p:txBody>
      </p:sp>
      <p:sp>
        <p:nvSpPr>
          <p:cNvPr id="11" name="TextBox 10"/>
          <p:cNvSpPr txBox="1"/>
          <p:nvPr/>
        </p:nvSpPr>
        <p:spPr>
          <a:xfrm>
            <a:off x="8344983" y="6435277"/>
            <a:ext cx="799017" cy="307777"/>
          </a:xfrm>
          <a:prstGeom prst="rect">
            <a:avLst/>
          </a:prstGeom>
          <a:noFill/>
        </p:spPr>
        <p:txBody>
          <a:bodyPr wrap="none" rtlCol="0" anchor="ctr">
            <a:spAutoFit/>
          </a:bodyPr>
          <a:lstStyle/>
          <a:p>
            <a:pPr algn="r"/>
            <a:r>
              <a:rPr lang="en-US" sz="1400" dirty="0" smtClean="0">
                <a:solidFill>
                  <a:schemeClr val="bg1">
                    <a:lumMod val="85000"/>
                  </a:schemeClr>
                </a:solidFill>
                <a:latin typeface="Rockwell"/>
                <a:cs typeface="Rockwell"/>
              </a:rPr>
              <a:t>Week 1</a:t>
            </a:r>
          </a:p>
        </p:txBody>
      </p:sp>
    </p:spTree>
    <p:extLst>
      <p:ext uri="{BB962C8B-B14F-4D97-AF65-F5344CB8AC3E}">
        <p14:creationId xmlns:p14="http://schemas.microsoft.com/office/powerpoint/2010/main" val="3826038566"/>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92596" y="1"/>
            <a:ext cx="8955499" cy="767328"/>
          </a:xfrm>
        </p:spPr>
        <p:txBody>
          <a:bodyPr>
            <a:normAutofit/>
          </a:bodyPr>
          <a:lstStyle/>
          <a:p>
            <a:pPr algn="l"/>
            <a:r>
              <a:rPr lang="en-US" sz="3600" dirty="0" smtClean="0">
                <a:solidFill>
                  <a:schemeClr val="tx1">
                    <a:lumMod val="65000"/>
                    <a:lumOff val="35000"/>
                  </a:schemeClr>
                </a:solidFill>
                <a:latin typeface="Rockwell"/>
                <a:cs typeface="Rockwell"/>
              </a:rPr>
              <a:t>Information Density</a:t>
            </a:r>
            <a:endParaRPr lang="en-US" sz="3600" dirty="0">
              <a:solidFill>
                <a:schemeClr val="tx1">
                  <a:lumMod val="65000"/>
                  <a:lumOff val="35000"/>
                </a:schemeClr>
              </a:solidFill>
              <a:latin typeface="Rockwell"/>
              <a:cs typeface="Rockwell"/>
            </a:endParaRPr>
          </a:p>
        </p:txBody>
      </p:sp>
      <p:sp>
        <p:nvSpPr>
          <p:cNvPr id="6" name="Rectangle 5"/>
          <p:cNvSpPr/>
          <p:nvPr/>
        </p:nvSpPr>
        <p:spPr>
          <a:xfrm>
            <a:off x="0" y="723606"/>
            <a:ext cx="4567817" cy="90786"/>
          </a:xfrm>
          <a:prstGeom prst="rect">
            <a:avLst/>
          </a:prstGeom>
          <a:solidFill>
            <a:schemeClr val="accent3">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chemeClr val="accent3">
                  <a:lumMod val="50000"/>
                </a:schemeClr>
              </a:solidFill>
              <a:latin typeface="Helvetica"/>
              <a:cs typeface="Helvetica"/>
            </a:endParaRPr>
          </a:p>
        </p:txBody>
      </p:sp>
      <p:sp>
        <p:nvSpPr>
          <p:cNvPr id="7" name="Rectangle 6"/>
          <p:cNvSpPr/>
          <p:nvPr/>
        </p:nvSpPr>
        <p:spPr>
          <a:xfrm>
            <a:off x="1" y="6318886"/>
            <a:ext cx="9143998" cy="539114"/>
          </a:xfrm>
          <a:prstGeom prst="rect">
            <a:avLst/>
          </a:prstGeom>
          <a:solidFill>
            <a:schemeClr val="accent3">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chemeClr val="accent3">
                  <a:lumMod val="50000"/>
                </a:schemeClr>
              </a:solidFill>
              <a:latin typeface="Helvetica"/>
              <a:cs typeface="Helvetica"/>
            </a:endParaRPr>
          </a:p>
        </p:txBody>
      </p:sp>
      <p:pic>
        <p:nvPicPr>
          <p:cNvPr id="5" name="Picture 4" descr="OE_heatmap_orn.pdf"/>
          <p:cNvPicPr>
            <a:picLocks noChangeAspect="1"/>
          </p:cNvPicPr>
          <p:nvPr/>
        </p:nvPicPr>
        <p:blipFill rotWithShape="1">
          <a:blip r:embed="rId2">
            <a:extLst>
              <a:ext uri="{28A0092B-C50C-407E-A947-70E740481C1C}">
                <a14:useLocalDpi xmlns:a14="http://schemas.microsoft.com/office/drawing/2010/main" val="0"/>
              </a:ext>
            </a:extLst>
          </a:blip>
          <a:srcRect t="22160"/>
          <a:stretch/>
        </p:blipFill>
        <p:spPr>
          <a:xfrm>
            <a:off x="312198" y="1592018"/>
            <a:ext cx="7708238" cy="4285799"/>
          </a:xfrm>
          <a:prstGeom prst="rect">
            <a:avLst/>
          </a:prstGeom>
        </p:spPr>
      </p:pic>
      <p:pic>
        <p:nvPicPr>
          <p:cNvPr id="8" name="Picture 7" descr="OE_heatmap_orn_legend.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20436" y="1977755"/>
            <a:ext cx="801250" cy="2670833"/>
          </a:xfrm>
          <a:prstGeom prst="rect">
            <a:avLst/>
          </a:prstGeom>
        </p:spPr>
      </p:pic>
      <p:sp>
        <p:nvSpPr>
          <p:cNvPr id="9" name="TextBox 8"/>
          <p:cNvSpPr txBox="1"/>
          <p:nvPr/>
        </p:nvSpPr>
        <p:spPr>
          <a:xfrm>
            <a:off x="4444821" y="1389998"/>
            <a:ext cx="1132755" cy="307777"/>
          </a:xfrm>
          <a:prstGeom prst="rect">
            <a:avLst/>
          </a:prstGeom>
          <a:noFill/>
        </p:spPr>
        <p:txBody>
          <a:bodyPr wrap="none" rtlCol="0">
            <a:spAutoFit/>
          </a:bodyPr>
          <a:lstStyle/>
          <a:p>
            <a:r>
              <a:rPr lang="en-US" sz="1400" dirty="0" smtClean="0">
                <a:latin typeface="Helvetica"/>
                <a:cs typeface="Helvetica"/>
              </a:rPr>
              <a:t>Pseudotime</a:t>
            </a:r>
            <a:endParaRPr lang="en-US" sz="1400" dirty="0">
              <a:latin typeface="Helvetica"/>
              <a:cs typeface="Helvetica"/>
            </a:endParaRPr>
          </a:p>
        </p:txBody>
      </p:sp>
      <p:sp>
        <p:nvSpPr>
          <p:cNvPr id="10" name="TextBox 9"/>
          <p:cNvSpPr txBox="1"/>
          <p:nvPr/>
        </p:nvSpPr>
        <p:spPr>
          <a:xfrm>
            <a:off x="1" y="6435277"/>
            <a:ext cx="1014934" cy="307777"/>
          </a:xfrm>
          <a:prstGeom prst="rect">
            <a:avLst/>
          </a:prstGeom>
          <a:noFill/>
        </p:spPr>
        <p:txBody>
          <a:bodyPr wrap="none" rtlCol="0" anchor="ctr">
            <a:spAutoFit/>
          </a:bodyPr>
          <a:lstStyle/>
          <a:p>
            <a:r>
              <a:rPr lang="en-US" sz="1400" dirty="0" smtClean="0">
                <a:solidFill>
                  <a:schemeClr val="bg1">
                    <a:lumMod val="85000"/>
                  </a:schemeClr>
                </a:solidFill>
                <a:latin typeface="Rockwell"/>
                <a:cs typeface="Rockwell"/>
              </a:rPr>
              <a:t>MCB 293S</a:t>
            </a:r>
          </a:p>
        </p:txBody>
      </p:sp>
      <p:sp>
        <p:nvSpPr>
          <p:cNvPr id="11" name="Rectangle 10"/>
          <p:cNvSpPr/>
          <p:nvPr/>
        </p:nvSpPr>
        <p:spPr>
          <a:xfrm>
            <a:off x="3139571" y="6332355"/>
            <a:ext cx="1428245" cy="539114"/>
          </a:xfrm>
          <a:prstGeom prst="rect">
            <a:avLst/>
          </a:prstGeom>
          <a:solidFill>
            <a:schemeClr val="accent3">
              <a:lumMod val="50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rgbClr val="FFFFFF"/>
                </a:solidFill>
                <a:latin typeface="Rockwell"/>
                <a:cs typeface="Rockwell"/>
              </a:rPr>
              <a:t>Exploratory</a:t>
            </a:r>
          </a:p>
          <a:p>
            <a:pPr algn="ctr"/>
            <a:r>
              <a:rPr lang="en-US" sz="1400" dirty="0" smtClean="0">
                <a:solidFill>
                  <a:srgbClr val="FFFFFF"/>
                </a:solidFill>
                <a:latin typeface="Rockwell"/>
                <a:cs typeface="Rockwell"/>
              </a:rPr>
              <a:t>Data Analysis</a:t>
            </a:r>
            <a:endParaRPr lang="en-US" sz="1400" dirty="0">
              <a:solidFill>
                <a:srgbClr val="FFFFFF"/>
              </a:solidFill>
              <a:latin typeface="Rockwell"/>
              <a:cs typeface="Rockwell"/>
            </a:endParaRPr>
          </a:p>
        </p:txBody>
      </p:sp>
      <p:sp>
        <p:nvSpPr>
          <p:cNvPr id="12" name="Rectangle 11"/>
          <p:cNvSpPr/>
          <p:nvPr/>
        </p:nvSpPr>
        <p:spPr>
          <a:xfrm>
            <a:off x="4567817" y="6332355"/>
            <a:ext cx="1428245" cy="539114"/>
          </a:xfrm>
          <a:prstGeom prst="rect">
            <a:avLst/>
          </a:prstGeom>
          <a:solidFill>
            <a:schemeClr val="accent3">
              <a:lumMod val="60000"/>
              <a:lumOff val="4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rgbClr val="FFFFFF"/>
                </a:solidFill>
                <a:latin typeface="Rockwell"/>
                <a:cs typeface="Rockwell"/>
              </a:rPr>
              <a:t>Data Visualization</a:t>
            </a:r>
            <a:endParaRPr lang="en-US" sz="1400" dirty="0">
              <a:solidFill>
                <a:srgbClr val="FFFFFF"/>
              </a:solidFill>
              <a:latin typeface="Rockwell"/>
              <a:cs typeface="Rockwell"/>
            </a:endParaRPr>
          </a:p>
        </p:txBody>
      </p:sp>
      <p:sp>
        <p:nvSpPr>
          <p:cNvPr id="13" name="TextBox 12"/>
          <p:cNvSpPr txBox="1"/>
          <p:nvPr/>
        </p:nvSpPr>
        <p:spPr>
          <a:xfrm>
            <a:off x="8344983" y="6435277"/>
            <a:ext cx="799017" cy="307777"/>
          </a:xfrm>
          <a:prstGeom prst="rect">
            <a:avLst/>
          </a:prstGeom>
          <a:noFill/>
        </p:spPr>
        <p:txBody>
          <a:bodyPr wrap="none" rtlCol="0" anchor="ctr">
            <a:spAutoFit/>
          </a:bodyPr>
          <a:lstStyle/>
          <a:p>
            <a:pPr algn="r"/>
            <a:r>
              <a:rPr lang="en-US" sz="1400" dirty="0" smtClean="0">
                <a:solidFill>
                  <a:schemeClr val="bg1">
                    <a:lumMod val="85000"/>
                  </a:schemeClr>
                </a:solidFill>
                <a:latin typeface="Rockwell"/>
                <a:cs typeface="Rockwell"/>
              </a:rPr>
              <a:t>Week 1</a:t>
            </a:r>
          </a:p>
        </p:txBody>
      </p:sp>
    </p:spTree>
    <p:extLst>
      <p:ext uri="{BB962C8B-B14F-4D97-AF65-F5344CB8AC3E}">
        <p14:creationId xmlns:p14="http://schemas.microsoft.com/office/powerpoint/2010/main" val="1945860985"/>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92596" y="1"/>
            <a:ext cx="8955499" cy="767328"/>
          </a:xfrm>
        </p:spPr>
        <p:txBody>
          <a:bodyPr>
            <a:normAutofit/>
          </a:bodyPr>
          <a:lstStyle/>
          <a:p>
            <a:pPr algn="l"/>
            <a:r>
              <a:rPr lang="en-US" sz="3600" dirty="0" smtClean="0">
                <a:solidFill>
                  <a:schemeClr val="tx1">
                    <a:lumMod val="65000"/>
                    <a:lumOff val="35000"/>
                  </a:schemeClr>
                </a:solidFill>
                <a:latin typeface="Rockwell"/>
                <a:cs typeface="Rockwell"/>
              </a:rPr>
              <a:t>What was I thinking?</a:t>
            </a:r>
            <a:endParaRPr lang="en-US" sz="3600" dirty="0">
              <a:solidFill>
                <a:schemeClr val="tx1">
                  <a:lumMod val="65000"/>
                  <a:lumOff val="35000"/>
                </a:schemeClr>
              </a:solidFill>
              <a:latin typeface="Rockwell"/>
              <a:cs typeface="Rockwell"/>
            </a:endParaRPr>
          </a:p>
        </p:txBody>
      </p:sp>
      <p:sp>
        <p:nvSpPr>
          <p:cNvPr id="6" name="Rectangle 5"/>
          <p:cNvSpPr/>
          <p:nvPr/>
        </p:nvSpPr>
        <p:spPr>
          <a:xfrm>
            <a:off x="0" y="723606"/>
            <a:ext cx="4567817" cy="90786"/>
          </a:xfrm>
          <a:prstGeom prst="rect">
            <a:avLst/>
          </a:prstGeom>
          <a:solidFill>
            <a:schemeClr val="accent3">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chemeClr val="accent3">
                  <a:lumMod val="50000"/>
                </a:schemeClr>
              </a:solidFill>
              <a:latin typeface="Helvetica"/>
              <a:cs typeface="Helvetica"/>
            </a:endParaRPr>
          </a:p>
        </p:txBody>
      </p:sp>
      <p:sp>
        <p:nvSpPr>
          <p:cNvPr id="7" name="Rectangle 6"/>
          <p:cNvSpPr/>
          <p:nvPr/>
        </p:nvSpPr>
        <p:spPr>
          <a:xfrm>
            <a:off x="1" y="6318886"/>
            <a:ext cx="9143998" cy="539114"/>
          </a:xfrm>
          <a:prstGeom prst="rect">
            <a:avLst/>
          </a:prstGeom>
          <a:solidFill>
            <a:schemeClr val="accent3">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chemeClr val="accent3">
                  <a:lumMod val="50000"/>
                </a:schemeClr>
              </a:solidFill>
              <a:latin typeface="Helvetica"/>
              <a:cs typeface="Helvetica"/>
            </a:endParaRPr>
          </a:p>
        </p:txBody>
      </p:sp>
      <p:pic>
        <p:nvPicPr>
          <p:cNvPr id="5" name="Picture 4" descr="parallel_plot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6728" y="1340000"/>
            <a:ext cx="7996971" cy="4191721"/>
          </a:xfrm>
          <a:prstGeom prst="rect">
            <a:avLst/>
          </a:prstGeom>
        </p:spPr>
      </p:pic>
      <p:sp>
        <p:nvSpPr>
          <p:cNvPr id="8" name="TextBox 7"/>
          <p:cNvSpPr txBox="1"/>
          <p:nvPr/>
        </p:nvSpPr>
        <p:spPr>
          <a:xfrm>
            <a:off x="1" y="6435277"/>
            <a:ext cx="1014934" cy="307777"/>
          </a:xfrm>
          <a:prstGeom prst="rect">
            <a:avLst/>
          </a:prstGeom>
          <a:noFill/>
        </p:spPr>
        <p:txBody>
          <a:bodyPr wrap="none" rtlCol="0" anchor="ctr">
            <a:spAutoFit/>
          </a:bodyPr>
          <a:lstStyle/>
          <a:p>
            <a:r>
              <a:rPr lang="en-US" sz="1400" dirty="0" smtClean="0">
                <a:solidFill>
                  <a:schemeClr val="bg1">
                    <a:lumMod val="85000"/>
                  </a:schemeClr>
                </a:solidFill>
                <a:latin typeface="Rockwell"/>
                <a:cs typeface="Rockwell"/>
              </a:rPr>
              <a:t>MCB 293S</a:t>
            </a:r>
          </a:p>
        </p:txBody>
      </p:sp>
      <p:sp>
        <p:nvSpPr>
          <p:cNvPr id="9" name="Rectangle 8"/>
          <p:cNvSpPr/>
          <p:nvPr/>
        </p:nvSpPr>
        <p:spPr>
          <a:xfrm>
            <a:off x="3139571" y="6332355"/>
            <a:ext cx="1428245" cy="539114"/>
          </a:xfrm>
          <a:prstGeom prst="rect">
            <a:avLst/>
          </a:prstGeom>
          <a:solidFill>
            <a:schemeClr val="accent3">
              <a:lumMod val="50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rgbClr val="FFFFFF"/>
                </a:solidFill>
                <a:latin typeface="Rockwell"/>
                <a:cs typeface="Rockwell"/>
              </a:rPr>
              <a:t>Exploratory</a:t>
            </a:r>
          </a:p>
          <a:p>
            <a:pPr algn="ctr"/>
            <a:r>
              <a:rPr lang="en-US" sz="1400" dirty="0" smtClean="0">
                <a:solidFill>
                  <a:srgbClr val="FFFFFF"/>
                </a:solidFill>
                <a:latin typeface="Rockwell"/>
                <a:cs typeface="Rockwell"/>
              </a:rPr>
              <a:t>Data Analysis</a:t>
            </a:r>
            <a:endParaRPr lang="en-US" sz="1400" dirty="0">
              <a:solidFill>
                <a:srgbClr val="FFFFFF"/>
              </a:solidFill>
              <a:latin typeface="Rockwell"/>
              <a:cs typeface="Rockwell"/>
            </a:endParaRPr>
          </a:p>
        </p:txBody>
      </p:sp>
      <p:sp>
        <p:nvSpPr>
          <p:cNvPr id="10" name="Rectangle 9"/>
          <p:cNvSpPr/>
          <p:nvPr/>
        </p:nvSpPr>
        <p:spPr>
          <a:xfrm>
            <a:off x="4567817" y="6332355"/>
            <a:ext cx="1428245" cy="539114"/>
          </a:xfrm>
          <a:prstGeom prst="rect">
            <a:avLst/>
          </a:prstGeom>
          <a:solidFill>
            <a:schemeClr val="accent3">
              <a:lumMod val="60000"/>
              <a:lumOff val="4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rgbClr val="FFFFFF"/>
                </a:solidFill>
                <a:latin typeface="Rockwell"/>
                <a:cs typeface="Rockwell"/>
              </a:rPr>
              <a:t>Data Visualization</a:t>
            </a:r>
            <a:endParaRPr lang="en-US" sz="1400" dirty="0">
              <a:solidFill>
                <a:srgbClr val="FFFFFF"/>
              </a:solidFill>
              <a:latin typeface="Rockwell"/>
              <a:cs typeface="Rockwell"/>
            </a:endParaRPr>
          </a:p>
        </p:txBody>
      </p:sp>
      <p:sp>
        <p:nvSpPr>
          <p:cNvPr id="11" name="TextBox 10"/>
          <p:cNvSpPr txBox="1"/>
          <p:nvPr/>
        </p:nvSpPr>
        <p:spPr>
          <a:xfrm>
            <a:off x="8344983" y="6435277"/>
            <a:ext cx="799017" cy="307777"/>
          </a:xfrm>
          <a:prstGeom prst="rect">
            <a:avLst/>
          </a:prstGeom>
          <a:noFill/>
        </p:spPr>
        <p:txBody>
          <a:bodyPr wrap="none" rtlCol="0" anchor="ctr">
            <a:spAutoFit/>
          </a:bodyPr>
          <a:lstStyle/>
          <a:p>
            <a:pPr algn="r"/>
            <a:r>
              <a:rPr lang="en-US" sz="1400" dirty="0" smtClean="0">
                <a:solidFill>
                  <a:schemeClr val="bg1">
                    <a:lumMod val="85000"/>
                  </a:schemeClr>
                </a:solidFill>
                <a:latin typeface="Rockwell"/>
                <a:cs typeface="Rockwell"/>
              </a:rPr>
              <a:t>Week 1</a:t>
            </a:r>
          </a:p>
        </p:txBody>
      </p:sp>
    </p:spTree>
    <p:extLst>
      <p:ext uri="{BB962C8B-B14F-4D97-AF65-F5344CB8AC3E}">
        <p14:creationId xmlns:p14="http://schemas.microsoft.com/office/powerpoint/2010/main" val="381992411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FIGURE2.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83" y="64343"/>
            <a:ext cx="9144000" cy="6858000"/>
          </a:xfrm>
          <a:prstGeom prst="rect">
            <a:avLst/>
          </a:prstGeom>
        </p:spPr>
      </p:pic>
      <p:sp>
        <p:nvSpPr>
          <p:cNvPr id="4" name="Title 1"/>
          <p:cNvSpPr>
            <a:spLocks noGrp="1"/>
          </p:cNvSpPr>
          <p:nvPr>
            <p:ph type="title"/>
          </p:nvPr>
        </p:nvSpPr>
        <p:spPr>
          <a:xfrm>
            <a:off x="92596" y="1"/>
            <a:ext cx="8955499" cy="767328"/>
          </a:xfrm>
        </p:spPr>
        <p:txBody>
          <a:bodyPr>
            <a:normAutofit/>
          </a:bodyPr>
          <a:lstStyle/>
          <a:p>
            <a:pPr algn="l"/>
            <a:r>
              <a:rPr lang="en-US" sz="3600" dirty="0" smtClean="0">
                <a:solidFill>
                  <a:schemeClr val="tx1">
                    <a:lumMod val="65000"/>
                    <a:lumOff val="35000"/>
                  </a:schemeClr>
                </a:solidFill>
                <a:latin typeface="Rockwell"/>
                <a:cs typeface="Rockwell"/>
              </a:rPr>
              <a:t>It’s a process</a:t>
            </a:r>
            <a:r>
              <a:rPr lang="mr-IN" sz="3600" dirty="0" smtClean="0">
                <a:solidFill>
                  <a:schemeClr val="tx1">
                    <a:lumMod val="65000"/>
                    <a:lumOff val="35000"/>
                  </a:schemeClr>
                </a:solidFill>
                <a:latin typeface="Rockwell"/>
                <a:cs typeface="Rockwell"/>
              </a:rPr>
              <a:t>…</a:t>
            </a:r>
            <a:endParaRPr lang="en-US" sz="3600" dirty="0">
              <a:solidFill>
                <a:schemeClr val="tx1">
                  <a:lumMod val="65000"/>
                  <a:lumOff val="35000"/>
                </a:schemeClr>
              </a:solidFill>
              <a:latin typeface="Rockwell"/>
              <a:cs typeface="Rockwell"/>
            </a:endParaRPr>
          </a:p>
        </p:txBody>
      </p:sp>
      <p:sp>
        <p:nvSpPr>
          <p:cNvPr id="6" name="Rectangle 5"/>
          <p:cNvSpPr/>
          <p:nvPr/>
        </p:nvSpPr>
        <p:spPr>
          <a:xfrm>
            <a:off x="0" y="723606"/>
            <a:ext cx="4567817" cy="90786"/>
          </a:xfrm>
          <a:prstGeom prst="rect">
            <a:avLst/>
          </a:prstGeom>
          <a:solidFill>
            <a:schemeClr val="accent3">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chemeClr val="accent3">
                  <a:lumMod val="50000"/>
                </a:schemeClr>
              </a:solidFill>
              <a:latin typeface="Helvetica"/>
              <a:cs typeface="Helvetica"/>
            </a:endParaRPr>
          </a:p>
        </p:txBody>
      </p:sp>
      <p:sp>
        <p:nvSpPr>
          <p:cNvPr id="7" name="Rectangle 6"/>
          <p:cNvSpPr/>
          <p:nvPr/>
        </p:nvSpPr>
        <p:spPr>
          <a:xfrm>
            <a:off x="1" y="6318886"/>
            <a:ext cx="9143998" cy="539114"/>
          </a:xfrm>
          <a:prstGeom prst="rect">
            <a:avLst/>
          </a:prstGeom>
          <a:solidFill>
            <a:schemeClr val="accent3">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chemeClr val="accent3">
                  <a:lumMod val="50000"/>
                </a:schemeClr>
              </a:solidFill>
              <a:latin typeface="Helvetica"/>
              <a:cs typeface="Helvetica"/>
            </a:endParaRPr>
          </a:p>
        </p:txBody>
      </p:sp>
      <p:sp>
        <p:nvSpPr>
          <p:cNvPr id="8" name="TextBox 7"/>
          <p:cNvSpPr txBox="1"/>
          <p:nvPr/>
        </p:nvSpPr>
        <p:spPr>
          <a:xfrm>
            <a:off x="1" y="6435277"/>
            <a:ext cx="1014934" cy="307777"/>
          </a:xfrm>
          <a:prstGeom prst="rect">
            <a:avLst/>
          </a:prstGeom>
          <a:noFill/>
        </p:spPr>
        <p:txBody>
          <a:bodyPr wrap="none" rtlCol="0" anchor="ctr">
            <a:spAutoFit/>
          </a:bodyPr>
          <a:lstStyle/>
          <a:p>
            <a:r>
              <a:rPr lang="en-US" sz="1400" dirty="0" smtClean="0">
                <a:solidFill>
                  <a:schemeClr val="bg1">
                    <a:lumMod val="85000"/>
                  </a:schemeClr>
                </a:solidFill>
                <a:latin typeface="Rockwell"/>
                <a:cs typeface="Rockwell"/>
              </a:rPr>
              <a:t>MCB 293S</a:t>
            </a:r>
          </a:p>
        </p:txBody>
      </p:sp>
      <p:sp>
        <p:nvSpPr>
          <p:cNvPr id="9" name="Rectangle 8"/>
          <p:cNvSpPr/>
          <p:nvPr/>
        </p:nvSpPr>
        <p:spPr>
          <a:xfrm>
            <a:off x="3139571" y="6332355"/>
            <a:ext cx="1428245" cy="539114"/>
          </a:xfrm>
          <a:prstGeom prst="rect">
            <a:avLst/>
          </a:prstGeom>
          <a:solidFill>
            <a:schemeClr val="accent3">
              <a:lumMod val="50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rgbClr val="FFFFFF"/>
                </a:solidFill>
                <a:latin typeface="Rockwell"/>
                <a:cs typeface="Rockwell"/>
              </a:rPr>
              <a:t>Exploratory</a:t>
            </a:r>
          </a:p>
          <a:p>
            <a:pPr algn="ctr"/>
            <a:r>
              <a:rPr lang="en-US" sz="1400" dirty="0" smtClean="0">
                <a:solidFill>
                  <a:srgbClr val="FFFFFF"/>
                </a:solidFill>
                <a:latin typeface="Rockwell"/>
                <a:cs typeface="Rockwell"/>
              </a:rPr>
              <a:t>Data Analysis</a:t>
            </a:r>
            <a:endParaRPr lang="en-US" sz="1400" dirty="0">
              <a:solidFill>
                <a:srgbClr val="FFFFFF"/>
              </a:solidFill>
              <a:latin typeface="Rockwell"/>
              <a:cs typeface="Rockwell"/>
            </a:endParaRPr>
          </a:p>
        </p:txBody>
      </p:sp>
      <p:sp>
        <p:nvSpPr>
          <p:cNvPr id="10" name="Rectangle 9"/>
          <p:cNvSpPr/>
          <p:nvPr/>
        </p:nvSpPr>
        <p:spPr>
          <a:xfrm>
            <a:off x="4567817" y="6332355"/>
            <a:ext cx="1428245" cy="539114"/>
          </a:xfrm>
          <a:prstGeom prst="rect">
            <a:avLst/>
          </a:prstGeom>
          <a:solidFill>
            <a:schemeClr val="accent3">
              <a:lumMod val="60000"/>
              <a:lumOff val="4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rgbClr val="FFFFFF"/>
                </a:solidFill>
                <a:latin typeface="Rockwell"/>
                <a:cs typeface="Rockwell"/>
              </a:rPr>
              <a:t>Data Visualization</a:t>
            </a:r>
            <a:endParaRPr lang="en-US" sz="1400" dirty="0">
              <a:solidFill>
                <a:srgbClr val="FFFFFF"/>
              </a:solidFill>
              <a:latin typeface="Rockwell"/>
              <a:cs typeface="Rockwell"/>
            </a:endParaRPr>
          </a:p>
        </p:txBody>
      </p:sp>
      <p:sp>
        <p:nvSpPr>
          <p:cNvPr id="11" name="TextBox 10"/>
          <p:cNvSpPr txBox="1"/>
          <p:nvPr/>
        </p:nvSpPr>
        <p:spPr>
          <a:xfrm>
            <a:off x="8344983" y="6435277"/>
            <a:ext cx="799017" cy="307777"/>
          </a:xfrm>
          <a:prstGeom prst="rect">
            <a:avLst/>
          </a:prstGeom>
          <a:noFill/>
        </p:spPr>
        <p:txBody>
          <a:bodyPr wrap="none" rtlCol="0" anchor="ctr">
            <a:spAutoFit/>
          </a:bodyPr>
          <a:lstStyle/>
          <a:p>
            <a:pPr algn="r"/>
            <a:r>
              <a:rPr lang="en-US" sz="1400" dirty="0" smtClean="0">
                <a:solidFill>
                  <a:schemeClr val="bg1">
                    <a:lumMod val="85000"/>
                  </a:schemeClr>
                </a:solidFill>
                <a:latin typeface="Rockwell"/>
                <a:cs typeface="Rockwell"/>
              </a:rPr>
              <a:t>Week 1</a:t>
            </a:r>
          </a:p>
        </p:txBody>
      </p:sp>
    </p:spTree>
    <p:extLst>
      <p:ext uri="{BB962C8B-B14F-4D97-AF65-F5344CB8AC3E}">
        <p14:creationId xmlns:p14="http://schemas.microsoft.com/office/powerpoint/2010/main" val="2108375901"/>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92596" y="1"/>
            <a:ext cx="8955499" cy="767328"/>
          </a:xfrm>
        </p:spPr>
        <p:txBody>
          <a:bodyPr>
            <a:normAutofit/>
          </a:bodyPr>
          <a:lstStyle/>
          <a:p>
            <a:pPr algn="l"/>
            <a:r>
              <a:rPr lang="en-US" sz="3600" dirty="0" smtClean="0">
                <a:solidFill>
                  <a:schemeClr val="tx1">
                    <a:lumMod val="65000"/>
                    <a:lumOff val="35000"/>
                  </a:schemeClr>
                </a:solidFill>
                <a:latin typeface="Rockwell"/>
                <a:cs typeface="Rockwell"/>
              </a:rPr>
              <a:t>Types of Data</a:t>
            </a:r>
            <a:endParaRPr lang="en-US" sz="3600" dirty="0">
              <a:solidFill>
                <a:schemeClr val="tx1">
                  <a:lumMod val="65000"/>
                  <a:lumOff val="35000"/>
                </a:schemeClr>
              </a:solidFill>
              <a:latin typeface="Rockwell"/>
              <a:cs typeface="Rockwell"/>
            </a:endParaRPr>
          </a:p>
        </p:txBody>
      </p:sp>
      <p:sp>
        <p:nvSpPr>
          <p:cNvPr id="6" name="Rectangle 5"/>
          <p:cNvSpPr/>
          <p:nvPr/>
        </p:nvSpPr>
        <p:spPr>
          <a:xfrm>
            <a:off x="0" y="723606"/>
            <a:ext cx="4567817" cy="90786"/>
          </a:xfrm>
          <a:prstGeom prst="rect">
            <a:avLst/>
          </a:prstGeom>
          <a:solidFill>
            <a:schemeClr val="accent3">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chemeClr val="accent3">
                  <a:lumMod val="50000"/>
                </a:schemeClr>
              </a:solidFill>
              <a:latin typeface="Helvetica"/>
              <a:cs typeface="Helvetica"/>
            </a:endParaRPr>
          </a:p>
        </p:txBody>
      </p:sp>
      <p:sp>
        <p:nvSpPr>
          <p:cNvPr id="7" name="Rectangle 6"/>
          <p:cNvSpPr/>
          <p:nvPr/>
        </p:nvSpPr>
        <p:spPr>
          <a:xfrm>
            <a:off x="1" y="6318886"/>
            <a:ext cx="9143998" cy="539114"/>
          </a:xfrm>
          <a:prstGeom prst="rect">
            <a:avLst/>
          </a:prstGeom>
          <a:solidFill>
            <a:schemeClr val="accent3">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chemeClr val="accent3">
                  <a:lumMod val="50000"/>
                </a:schemeClr>
              </a:solidFill>
              <a:latin typeface="Helvetica"/>
              <a:cs typeface="Helvetica"/>
            </a:endParaRPr>
          </a:p>
        </p:txBody>
      </p:sp>
      <p:sp>
        <p:nvSpPr>
          <p:cNvPr id="5" name="Rectangle 4"/>
          <p:cNvSpPr/>
          <p:nvPr/>
        </p:nvSpPr>
        <p:spPr>
          <a:xfrm>
            <a:off x="2202568" y="1861508"/>
            <a:ext cx="211057" cy="2640745"/>
          </a:xfrm>
          <a:prstGeom prst="rect">
            <a:avLst/>
          </a:prstGeom>
          <a:gradFill>
            <a:gsLst>
              <a:gs pos="100000">
                <a:schemeClr val="accent6"/>
              </a:gs>
              <a:gs pos="0">
                <a:schemeClr val="accent5"/>
              </a:gs>
              <a:gs pos="50000">
                <a:schemeClr val="accent3"/>
              </a:gs>
            </a:gsLs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rot="16200000">
            <a:off x="1817645" y="4931377"/>
            <a:ext cx="997489" cy="307777"/>
          </a:xfrm>
          <a:prstGeom prst="rect">
            <a:avLst/>
          </a:prstGeom>
          <a:noFill/>
        </p:spPr>
        <p:txBody>
          <a:bodyPr wrap="none" rtlCol="0">
            <a:spAutoFit/>
          </a:bodyPr>
          <a:lstStyle/>
          <a:p>
            <a:pPr algn="r"/>
            <a:r>
              <a:rPr lang="en-US" sz="1400" dirty="0" smtClean="0"/>
              <a:t>continuous</a:t>
            </a:r>
            <a:endParaRPr lang="en-US" sz="1400" dirty="0"/>
          </a:p>
        </p:txBody>
      </p:sp>
      <p:sp>
        <p:nvSpPr>
          <p:cNvPr id="9" name="Rectangle 8"/>
          <p:cNvSpPr/>
          <p:nvPr/>
        </p:nvSpPr>
        <p:spPr>
          <a:xfrm>
            <a:off x="3018806" y="1861508"/>
            <a:ext cx="211057" cy="892437"/>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3018806" y="2753945"/>
            <a:ext cx="211057" cy="1053411"/>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3018806" y="3807356"/>
            <a:ext cx="211057" cy="694897"/>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p:cNvSpPr txBox="1"/>
          <p:nvPr/>
        </p:nvSpPr>
        <p:spPr>
          <a:xfrm rot="16200000">
            <a:off x="2634520" y="4923706"/>
            <a:ext cx="982147" cy="307777"/>
          </a:xfrm>
          <a:prstGeom prst="rect">
            <a:avLst/>
          </a:prstGeom>
          <a:noFill/>
        </p:spPr>
        <p:txBody>
          <a:bodyPr wrap="none" rtlCol="0">
            <a:spAutoFit/>
          </a:bodyPr>
          <a:lstStyle/>
          <a:p>
            <a:pPr algn="r"/>
            <a:r>
              <a:rPr lang="en-US" sz="1400" dirty="0" smtClean="0"/>
              <a:t>categorical</a:t>
            </a:r>
            <a:endParaRPr lang="en-US" sz="1400" dirty="0"/>
          </a:p>
        </p:txBody>
      </p:sp>
      <p:sp>
        <p:nvSpPr>
          <p:cNvPr id="13" name="Rectangle 12"/>
          <p:cNvSpPr/>
          <p:nvPr/>
        </p:nvSpPr>
        <p:spPr>
          <a:xfrm>
            <a:off x="3849475" y="1861508"/>
            <a:ext cx="211057" cy="1772686"/>
          </a:xfrm>
          <a:prstGeom prst="rect">
            <a:avLst/>
          </a:prstGeom>
          <a:solidFill>
            <a:schemeClr val="bg1">
              <a:lumMod val="8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3849475" y="3634194"/>
            <a:ext cx="211057" cy="868059"/>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Box 14"/>
          <p:cNvSpPr txBox="1"/>
          <p:nvPr/>
        </p:nvSpPr>
        <p:spPr>
          <a:xfrm rot="16200000">
            <a:off x="3633098" y="4755797"/>
            <a:ext cx="646331" cy="307777"/>
          </a:xfrm>
          <a:prstGeom prst="rect">
            <a:avLst/>
          </a:prstGeom>
          <a:noFill/>
        </p:spPr>
        <p:txBody>
          <a:bodyPr wrap="none" rtlCol="0">
            <a:spAutoFit/>
          </a:bodyPr>
          <a:lstStyle/>
          <a:p>
            <a:pPr algn="r"/>
            <a:r>
              <a:rPr lang="en-US" sz="1400" dirty="0" smtClean="0"/>
              <a:t>binary</a:t>
            </a:r>
            <a:endParaRPr lang="en-US" sz="1400" dirty="0"/>
          </a:p>
        </p:txBody>
      </p:sp>
      <p:sp>
        <p:nvSpPr>
          <p:cNvPr id="16" name="Rectangle 15"/>
          <p:cNvSpPr/>
          <p:nvPr/>
        </p:nvSpPr>
        <p:spPr>
          <a:xfrm>
            <a:off x="4691901" y="1861509"/>
            <a:ext cx="211057" cy="533920"/>
          </a:xfrm>
          <a:prstGeom prst="rect">
            <a:avLst/>
          </a:prstGeom>
          <a:solidFill>
            <a:schemeClr val="accent3">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4691901" y="3982763"/>
            <a:ext cx="211057" cy="519490"/>
          </a:xfrm>
          <a:prstGeom prst="rect">
            <a:avLst/>
          </a:prstGeom>
          <a:solidFill>
            <a:schemeClr val="accent3">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TextBox 17"/>
          <p:cNvSpPr txBox="1"/>
          <p:nvPr/>
        </p:nvSpPr>
        <p:spPr>
          <a:xfrm rot="16200000">
            <a:off x="4449195" y="4782128"/>
            <a:ext cx="698992" cy="307777"/>
          </a:xfrm>
          <a:prstGeom prst="rect">
            <a:avLst/>
          </a:prstGeom>
          <a:noFill/>
        </p:spPr>
        <p:txBody>
          <a:bodyPr wrap="none" rtlCol="0">
            <a:spAutoFit/>
          </a:bodyPr>
          <a:lstStyle/>
          <a:p>
            <a:pPr algn="r"/>
            <a:r>
              <a:rPr lang="en-US" sz="1400" dirty="0" smtClean="0"/>
              <a:t>ordinal</a:t>
            </a:r>
            <a:endParaRPr lang="en-US" sz="1400" dirty="0"/>
          </a:p>
        </p:txBody>
      </p:sp>
      <p:sp>
        <p:nvSpPr>
          <p:cNvPr id="19" name="Rectangle 18"/>
          <p:cNvSpPr/>
          <p:nvPr/>
        </p:nvSpPr>
        <p:spPr>
          <a:xfrm>
            <a:off x="4691901" y="3331157"/>
            <a:ext cx="211057" cy="651606"/>
          </a:xfrm>
          <a:prstGeom prst="rect">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p:cNvSpPr/>
          <p:nvPr/>
        </p:nvSpPr>
        <p:spPr>
          <a:xfrm>
            <a:off x="4691901" y="2395429"/>
            <a:ext cx="211057" cy="935728"/>
          </a:xfrm>
          <a:prstGeom prst="rect">
            <a:avLst/>
          </a:prstGeom>
          <a:solidFill>
            <a:schemeClr val="accent3">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Donut 20"/>
          <p:cNvSpPr>
            <a:spLocks noChangeAspect="1"/>
          </p:cNvSpPr>
          <p:nvPr/>
        </p:nvSpPr>
        <p:spPr>
          <a:xfrm>
            <a:off x="5599324" y="2339952"/>
            <a:ext cx="1746181" cy="1746066"/>
          </a:xfrm>
          <a:prstGeom prst="donut">
            <a:avLst>
              <a:gd name="adj" fmla="val 10184"/>
            </a:avLst>
          </a:prstGeom>
          <a:gradFill>
            <a:gsLst>
              <a:gs pos="0">
                <a:schemeClr val="accent5"/>
              </a:gs>
              <a:gs pos="100000">
                <a:schemeClr val="accent6"/>
              </a:gs>
              <a:gs pos="50000">
                <a:schemeClr val="accent3"/>
              </a:gs>
            </a:gsLs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2" name="TextBox 21"/>
          <p:cNvSpPr txBox="1"/>
          <p:nvPr/>
        </p:nvSpPr>
        <p:spPr>
          <a:xfrm rot="16200000">
            <a:off x="6108890" y="4794840"/>
            <a:ext cx="724415" cy="307777"/>
          </a:xfrm>
          <a:prstGeom prst="rect">
            <a:avLst/>
          </a:prstGeom>
          <a:noFill/>
        </p:spPr>
        <p:txBody>
          <a:bodyPr wrap="none" rtlCol="0">
            <a:spAutoFit/>
          </a:bodyPr>
          <a:lstStyle/>
          <a:p>
            <a:pPr algn="r"/>
            <a:r>
              <a:rPr lang="en-US" sz="1400" dirty="0" smtClean="0"/>
              <a:t>circular</a:t>
            </a:r>
            <a:endParaRPr lang="en-US" sz="1400" dirty="0"/>
          </a:p>
        </p:txBody>
      </p:sp>
      <p:sp>
        <p:nvSpPr>
          <p:cNvPr id="23" name="TextBox 22"/>
          <p:cNvSpPr txBox="1"/>
          <p:nvPr/>
        </p:nvSpPr>
        <p:spPr>
          <a:xfrm>
            <a:off x="1" y="6435277"/>
            <a:ext cx="1014934" cy="307777"/>
          </a:xfrm>
          <a:prstGeom prst="rect">
            <a:avLst/>
          </a:prstGeom>
          <a:noFill/>
        </p:spPr>
        <p:txBody>
          <a:bodyPr wrap="none" rtlCol="0" anchor="ctr">
            <a:spAutoFit/>
          </a:bodyPr>
          <a:lstStyle/>
          <a:p>
            <a:r>
              <a:rPr lang="en-US" sz="1400" dirty="0" smtClean="0">
                <a:solidFill>
                  <a:schemeClr val="bg1">
                    <a:lumMod val="85000"/>
                  </a:schemeClr>
                </a:solidFill>
                <a:latin typeface="Rockwell"/>
                <a:cs typeface="Rockwell"/>
              </a:rPr>
              <a:t>MCB 293S</a:t>
            </a:r>
          </a:p>
        </p:txBody>
      </p:sp>
      <p:sp>
        <p:nvSpPr>
          <p:cNvPr id="24" name="Rectangle 23"/>
          <p:cNvSpPr/>
          <p:nvPr/>
        </p:nvSpPr>
        <p:spPr>
          <a:xfrm>
            <a:off x="3139571" y="6332355"/>
            <a:ext cx="1428245" cy="539114"/>
          </a:xfrm>
          <a:prstGeom prst="rect">
            <a:avLst/>
          </a:prstGeom>
          <a:solidFill>
            <a:schemeClr val="accent3">
              <a:lumMod val="50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rgbClr val="FFFFFF"/>
                </a:solidFill>
                <a:latin typeface="Rockwell"/>
                <a:cs typeface="Rockwell"/>
              </a:rPr>
              <a:t>Exploratory</a:t>
            </a:r>
          </a:p>
          <a:p>
            <a:pPr algn="ctr"/>
            <a:r>
              <a:rPr lang="en-US" sz="1400" dirty="0" smtClean="0">
                <a:solidFill>
                  <a:srgbClr val="FFFFFF"/>
                </a:solidFill>
                <a:latin typeface="Rockwell"/>
                <a:cs typeface="Rockwell"/>
              </a:rPr>
              <a:t>Data Analysis</a:t>
            </a:r>
            <a:endParaRPr lang="en-US" sz="1400" dirty="0">
              <a:solidFill>
                <a:srgbClr val="FFFFFF"/>
              </a:solidFill>
              <a:latin typeface="Rockwell"/>
              <a:cs typeface="Rockwell"/>
            </a:endParaRPr>
          </a:p>
        </p:txBody>
      </p:sp>
      <p:sp>
        <p:nvSpPr>
          <p:cNvPr id="25" name="Rectangle 24"/>
          <p:cNvSpPr/>
          <p:nvPr/>
        </p:nvSpPr>
        <p:spPr>
          <a:xfrm>
            <a:off x="4567817" y="6332355"/>
            <a:ext cx="1428245" cy="539114"/>
          </a:xfrm>
          <a:prstGeom prst="rect">
            <a:avLst/>
          </a:prstGeom>
          <a:solidFill>
            <a:schemeClr val="accent3">
              <a:lumMod val="60000"/>
              <a:lumOff val="4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rgbClr val="FFFFFF"/>
                </a:solidFill>
                <a:latin typeface="Rockwell"/>
                <a:cs typeface="Rockwell"/>
              </a:rPr>
              <a:t>Data Visualization</a:t>
            </a:r>
            <a:endParaRPr lang="en-US" sz="1400" dirty="0">
              <a:solidFill>
                <a:srgbClr val="FFFFFF"/>
              </a:solidFill>
              <a:latin typeface="Rockwell"/>
              <a:cs typeface="Rockwell"/>
            </a:endParaRPr>
          </a:p>
        </p:txBody>
      </p:sp>
      <p:sp>
        <p:nvSpPr>
          <p:cNvPr id="26" name="TextBox 25"/>
          <p:cNvSpPr txBox="1"/>
          <p:nvPr/>
        </p:nvSpPr>
        <p:spPr>
          <a:xfrm>
            <a:off x="8344983" y="6435277"/>
            <a:ext cx="799017" cy="307777"/>
          </a:xfrm>
          <a:prstGeom prst="rect">
            <a:avLst/>
          </a:prstGeom>
          <a:noFill/>
        </p:spPr>
        <p:txBody>
          <a:bodyPr wrap="none" rtlCol="0" anchor="ctr">
            <a:spAutoFit/>
          </a:bodyPr>
          <a:lstStyle/>
          <a:p>
            <a:pPr algn="r"/>
            <a:r>
              <a:rPr lang="en-US" sz="1400" dirty="0" smtClean="0">
                <a:solidFill>
                  <a:schemeClr val="bg1">
                    <a:lumMod val="85000"/>
                  </a:schemeClr>
                </a:solidFill>
                <a:latin typeface="Rockwell"/>
                <a:cs typeface="Rockwell"/>
              </a:rPr>
              <a:t>Week 1</a:t>
            </a:r>
          </a:p>
        </p:txBody>
      </p:sp>
    </p:spTree>
    <p:extLst>
      <p:ext uri="{BB962C8B-B14F-4D97-AF65-F5344CB8AC3E}">
        <p14:creationId xmlns:p14="http://schemas.microsoft.com/office/powerpoint/2010/main" val="210837590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p:bldP spid="13" grpId="0" animBg="1"/>
      <p:bldP spid="14" grpId="0" animBg="1"/>
      <p:bldP spid="15" grpId="0"/>
      <p:bldP spid="16" grpId="0" animBg="1"/>
      <p:bldP spid="17" grpId="0" animBg="1"/>
      <p:bldP spid="18" grpId="0"/>
      <p:bldP spid="19" grpId="0" animBg="1"/>
      <p:bldP spid="20" grpId="0" animBg="1"/>
      <p:bldP spid="21" grpId="0" animBg="1"/>
      <p:bldP spid="22"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weekday_density.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32486"/>
            <a:ext cx="9144000" cy="5486400"/>
          </a:xfrm>
          <a:prstGeom prst="rect">
            <a:avLst/>
          </a:prstGeom>
        </p:spPr>
      </p:pic>
      <p:sp>
        <p:nvSpPr>
          <p:cNvPr id="4" name="Title 1"/>
          <p:cNvSpPr>
            <a:spLocks noGrp="1"/>
          </p:cNvSpPr>
          <p:nvPr>
            <p:ph type="title"/>
          </p:nvPr>
        </p:nvSpPr>
        <p:spPr>
          <a:xfrm>
            <a:off x="92596" y="1"/>
            <a:ext cx="8955499" cy="767328"/>
          </a:xfrm>
        </p:spPr>
        <p:txBody>
          <a:bodyPr>
            <a:normAutofit/>
          </a:bodyPr>
          <a:lstStyle/>
          <a:p>
            <a:pPr algn="l"/>
            <a:r>
              <a:rPr lang="en-US" sz="3600" dirty="0" smtClean="0">
                <a:solidFill>
                  <a:schemeClr val="tx1">
                    <a:lumMod val="65000"/>
                    <a:lumOff val="35000"/>
                  </a:schemeClr>
                </a:solidFill>
                <a:latin typeface="Rockwell"/>
                <a:cs typeface="Rockwell"/>
              </a:rPr>
              <a:t>Types of Data</a:t>
            </a:r>
            <a:endParaRPr lang="en-US" sz="3600" dirty="0">
              <a:solidFill>
                <a:schemeClr val="tx1">
                  <a:lumMod val="65000"/>
                  <a:lumOff val="35000"/>
                </a:schemeClr>
              </a:solidFill>
              <a:latin typeface="Rockwell"/>
              <a:cs typeface="Rockwell"/>
            </a:endParaRPr>
          </a:p>
        </p:txBody>
      </p:sp>
      <p:sp>
        <p:nvSpPr>
          <p:cNvPr id="6" name="Rectangle 5"/>
          <p:cNvSpPr/>
          <p:nvPr/>
        </p:nvSpPr>
        <p:spPr>
          <a:xfrm>
            <a:off x="0" y="723606"/>
            <a:ext cx="4567817" cy="90786"/>
          </a:xfrm>
          <a:prstGeom prst="rect">
            <a:avLst/>
          </a:prstGeom>
          <a:solidFill>
            <a:schemeClr val="accent3">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chemeClr val="accent3">
                  <a:lumMod val="50000"/>
                </a:schemeClr>
              </a:solidFill>
              <a:latin typeface="Helvetica"/>
              <a:cs typeface="Helvetica"/>
            </a:endParaRPr>
          </a:p>
        </p:txBody>
      </p:sp>
      <p:sp>
        <p:nvSpPr>
          <p:cNvPr id="7" name="Rectangle 6"/>
          <p:cNvSpPr/>
          <p:nvPr/>
        </p:nvSpPr>
        <p:spPr>
          <a:xfrm>
            <a:off x="1" y="6318886"/>
            <a:ext cx="9143998" cy="539114"/>
          </a:xfrm>
          <a:prstGeom prst="rect">
            <a:avLst/>
          </a:prstGeom>
          <a:solidFill>
            <a:schemeClr val="accent3">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chemeClr val="accent3">
                  <a:lumMod val="50000"/>
                </a:schemeClr>
              </a:solidFill>
              <a:latin typeface="Helvetica"/>
              <a:cs typeface="Helvetica"/>
            </a:endParaRPr>
          </a:p>
        </p:txBody>
      </p:sp>
      <p:sp>
        <p:nvSpPr>
          <p:cNvPr id="8" name="TextBox 7"/>
          <p:cNvSpPr txBox="1"/>
          <p:nvPr/>
        </p:nvSpPr>
        <p:spPr>
          <a:xfrm>
            <a:off x="1" y="6435277"/>
            <a:ext cx="1014934" cy="307777"/>
          </a:xfrm>
          <a:prstGeom prst="rect">
            <a:avLst/>
          </a:prstGeom>
          <a:noFill/>
        </p:spPr>
        <p:txBody>
          <a:bodyPr wrap="none" rtlCol="0" anchor="ctr">
            <a:spAutoFit/>
          </a:bodyPr>
          <a:lstStyle/>
          <a:p>
            <a:r>
              <a:rPr lang="en-US" sz="1400" dirty="0" smtClean="0">
                <a:solidFill>
                  <a:schemeClr val="bg1">
                    <a:lumMod val="85000"/>
                  </a:schemeClr>
                </a:solidFill>
                <a:latin typeface="Rockwell"/>
                <a:cs typeface="Rockwell"/>
              </a:rPr>
              <a:t>MCB 293S</a:t>
            </a:r>
          </a:p>
        </p:txBody>
      </p:sp>
      <p:sp>
        <p:nvSpPr>
          <p:cNvPr id="9" name="Rectangle 8"/>
          <p:cNvSpPr/>
          <p:nvPr/>
        </p:nvSpPr>
        <p:spPr>
          <a:xfrm>
            <a:off x="3139571" y="6332355"/>
            <a:ext cx="1428245" cy="539114"/>
          </a:xfrm>
          <a:prstGeom prst="rect">
            <a:avLst/>
          </a:prstGeom>
          <a:solidFill>
            <a:schemeClr val="accent3">
              <a:lumMod val="50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rgbClr val="FFFFFF"/>
                </a:solidFill>
                <a:latin typeface="Rockwell"/>
                <a:cs typeface="Rockwell"/>
              </a:rPr>
              <a:t>Exploratory</a:t>
            </a:r>
          </a:p>
          <a:p>
            <a:pPr algn="ctr"/>
            <a:r>
              <a:rPr lang="en-US" sz="1400" dirty="0" smtClean="0">
                <a:solidFill>
                  <a:srgbClr val="FFFFFF"/>
                </a:solidFill>
                <a:latin typeface="Rockwell"/>
                <a:cs typeface="Rockwell"/>
              </a:rPr>
              <a:t>Data Analysis</a:t>
            </a:r>
            <a:endParaRPr lang="en-US" sz="1400" dirty="0">
              <a:solidFill>
                <a:srgbClr val="FFFFFF"/>
              </a:solidFill>
              <a:latin typeface="Rockwell"/>
              <a:cs typeface="Rockwell"/>
            </a:endParaRPr>
          </a:p>
        </p:txBody>
      </p:sp>
      <p:sp>
        <p:nvSpPr>
          <p:cNvPr id="10" name="Rectangle 9"/>
          <p:cNvSpPr/>
          <p:nvPr/>
        </p:nvSpPr>
        <p:spPr>
          <a:xfrm>
            <a:off x="4567817" y="6332355"/>
            <a:ext cx="1428245" cy="539114"/>
          </a:xfrm>
          <a:prstGeom prst="rect">
            <a:avLst/>
          </a:prstGeom>
          <a:solidFill>
            <a:schemeClr val="accent3">
              <a:lumMod val="60000"/>
              <a:lumOff val="4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rgbClr val="FFFFFF"/>
                </a:solidFill>
                <a:latin typeface="Rockwell"/>
                <a:cs typeface="Rockwell"/>
              </a:rPr>
              <a:t>Data Visualization</a:t>
            </a:r>
            <a:endParaRPr lang="en-US" sz="1400" dirty="0">
              <a:solidFill>
                <a:srgbClr val="FFFFFF"/>
              </a:solidFill>
              <a:latin typeface="Rockwell"/>
              <a:cs typeface="Rockwell"/>
            </a:endParaRPr>
          </a:p>
        </p:txBody>
      </p:sp>
      <p:sp>
        <p:nvSpPr>
          <p:cNvPr id="11" name="TextBox 10"/>
          <p:cNvSpPr txBox="1"/>
          <p:nvPr/>
        </p:nvSpPr>
        <p:spPr>
          <a:xfrm>
            <a:off x="8344983" y="6435277"/>
            <a:ext cx="799017" cy="307777"/>
          </a:xfrm>
          <a:prstGeom prst="rect">
            <a:avLst/>
          </a:prstGeom>
          <a:noFill/>
        </p:spPr>
        <p:txBody>
          <a:bodyPr wrap="none" rtlCol="0" anchor="ctr">
            <a:spAutoFit/>
          </a:bodyPr>
          <a:lstStyle/>
          <a:p>
            <a:pPr algn="r"/>
            <a:r>
              <a:rPr lang="en-US" sz="1400" dirty="0" smtClean="0">
                <a:solidFill>
                  <a:schemeClr val="bg1">
                    <a:lumMod val="85000"/>
                  </a:schemeClr>
                </a:solidFill>
                <a:latin typeface="Rockwell"/>
                <a:cs typeface="Rockwell"/>
              </a:rPr>
              <a:t>Week 1</a:t>
            </a:r>
          </a:p>
        </p:txBody>
      </p:sp>
    </p:spTree>
    <p:extLst>
      <p:ext uri="{BB962C8B-B14F-4D97-AF65-F5344CB8AC3E}">
        <p14:creationId xmlns:p14="http://schemas.microsoft.com/office/powerpoint/2010/main" val="3649690108"/>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92596" y="1"/>
            <a:ext cx="8955499" cy="767328"/>
          </a:xfrm>
        </p:spPr>
        <p:txBody>
          <a:bodyPr>
            <a:normAutofit/>
          </a:bodyPr>
          <a:lstStyle/>
          <a:p>
            <a:pPr algn="l"/>
            <a:r>
              <a:rPr lang="en-US" sz="3600" dirty="0" smtClean="0">
                <a:solidFill>
                  <a:schemeClr val="tx1">
                    <a:lumMod val="65000"/>
                    <a:lumOff val="35000"/>
                  </a:schemeClr>
                </a:solidFill>
                <a:latin typeface="Rockwell"/>
                <a:cs typeface="Rockwell"/>
              </a:rPr>
              <a:t>Types of Data</a:t>
            </a:r>
            <a:endParaRPr lang="en-US" sz="3600" dirty="0">
              <a:solidFill>
                <a:schemeClr val="tx1">
                  <a:lumMod val="65000"/>
                  <a:lumOff val="35000"/>
                </a:schemeClr>
              </a:solidFill>
              <a:latin typeface="Rockwell"/>
              <a:cs typeface="Rockwell"/>
            </a:endParaRPr>
          </a:p>
        </p:txBody>
      </p:sp>
      <p:sp>
        <p:nvSpPr>
          <p:cNvPr id="6" name="Rectangle 5"/>
          <p:cNvSpPr/>
          <p:nvPr/>
        </p:nvSpPr>
        <p:spPr>
          <a:xfrm>
            <a:off x="0" y="723606"/>
            <a:ext cx="4567817" cy="90786"/>
          </a:xfrm>
          <a:prstGeom prst="rect">
            <a:avLst/>
          </a:prstGeom>
          <a:solidFill>
            <a:schemeClr val="accent3">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chemeClr val="accent3">
                  <a:lumMod val="50000"/>
                </a:schemeClr>
              </a:solidFill>
              <a:latin typeface="Helvetica"/>
              <a:cs typeface="Helvetica"/>
            </a:endParaRPr>
          </a:p>
        </p:txBody>
      </p:sp>
      <p:sp>
        <p:nvSpPr>
          <p:cNvPr id="7" name="Rectangle 6"/>
          <p:cNvSpPr/>
          <p:nvPr/>
        </p:nvSpPr>
        <p:spPr>
          <a:xfrm>
            <a:off x="1" y="6318886"/>
            <a:ext cx="9143998" cy="539114"/>
          </a:xfrm>
          <a:prstGeom prst="rect">
            <a:avLst/>
          </a:prstGeom>
          <a:solidFill>
            <a:schemeClr val="accent3">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chemeClr val="accent3">
                  <a:lumMod val="50000"/>
                </a:schemeClr>
              </a:solidFill>
              <a:latin typeface="Helvetica"/>
              <a:cs typeface="Helvetica"/>
            </a:endParaRPr>
          </a:p>
        </p:txBody>
      </p:sp>
      <p:sp>
        <p:nvSpPr>
          <p:cNvPr id="23" name="TextBox 22"/>
          <p:cNvSpPr txBox="1"/>
          <p:nvPr/>
        </p:nvSpPr>
        <p:spPr>
          <a:xfrm>
            <a:off x="1" y="6435277"/>
            <a:ext cx="1014934" cy="307777"/>
          </a:xfrm>
          <a:prstGeom prst="rect">
            <a:avLst/>
          </a:prstGeom>
          <a:noFill/>
        </p:spPr>
        <p:txBody>
          <a:bodyPr wrap="none" rtlCol="0" anchor="ctr">
            <a:spAutoFit/>
          </a:bodyPr>
          <a:lstStyle/>
          <a:p>
            <a:r>
              <a:rPr lang="en-US" sz="1400" dirty="0" smtClean="0">
                <a:solidFill>
                  <a:schemeClr val="bg1">
                    <a:lumMod val="85000"/>
                  </a:schemeClr>
                </a:solidFill>
                <a:latin typeface="Rockwell"/>
                <a:cs typeface="Rockwell"/>
              </a:rPr>
              <a:t>MCB 293S</a:t>
            </a:r>
          </a:p>
        </p:txBody>
      </p:sp>
      <p:sp>
        <p:nvSpPr>
          <p:cNvPr id="24" name="Rectangle 23"/>
          <p:cNvSpPr/>
          <p:nvPr/>
        </p:nvSpPr>
        <p:spPr>
          <a:xfrm>
            <a:off x="3139571" y="6332355"/>
            <a:ext cx="1428245" cy="539114"/>
          </a:xfrm>
          <a:prstGeom prst="rect">
            <a:avLst/>
          </a:prstGeom>
          <a:solidFill>
            <a:schemeClr val="accent3">
              <a:lumMod val="50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rgbClr val="FFFFFF"/>
                </a:solidFill>
                <a:latin typeface="Rockwell"/>
                <a:cs typeface="Rockwell"/>
              </a:rPr>
              <a:t>Exploratory</a:t>
            </a:r>
          </a:p>
          <a:p>
            <a:pPr algn="ctr"/>
            <a:r>
              <a:rPr lang="en-US" sz="1400" dirty="0" smtClean="0">
                <a:solidFill>
                  <a:srgbClr val="FFFFFF"/>
                </a:solidFill>
                <a:latin typeface="Rockwell"/>
                <a:cs typeface="Rockwell"/>
              </a:rPr>
              <a:t>Data Analysis</a:t>
            </a:r>
            <a:endParaRPr lang="en-US" sz="1400" dirty="0">
              <a:solidFill>
                <a:srgbClr val="FFFFFF"/>
              </a:solidFill>
              <a:latin typeface="Rockwell"/>
              <a:cs typeface="Rockwell"/>
            </a:endParaRPr>
          </a:p>
        </p:txBody>
      </p:sp>
      <p:sp>
        <p:nvSpPr>
          <p:cNvPr id="25" name="Rectangle 24"/>
          <p:cNvSpPr/>
          <p:nvPr/>
        </p:nvSpPr>
        <p:spPr>
          <a:xfrm>
            <a:off x="4567817" y="6332355"/>
            <a:ext cx="1428245" cy="539114"/>
          </a:xfrm>
          <a:prstGeom prst="rect">
            <a:avLst/>
          </a:prstGeom>
          <a:solidFill>
            <a:schemeClr val="accent3">
              <a:lumMod val="60000"/>
              <a:lumOff val="4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rgbClr val="FFFFFF"/>
                </a:solidFill>
                <a:latin typeface="Rockwell"/>
                <a:cs typeface="Rockwell"/>
              </a:rPr>
              <a:t>Data Visualization</a:t>
            </a:r>
            <a:endParaRPr lang="en-US" sz="1400" dirty="0">
              <a:solidFill>
                <a:srgbClr val="FFFFFF"/>
              </a:solidFill>
              <a:latin typeface="Rockwell"/>
              <a:cs typeface="Rockwell"/>
            </a:endParaRPr>
          </a:p>
        </p:txBody>
      </p:sp>
      <p:sp>
        <p:nvSpPr>
          <p:cNvPr id="26" name="TextBox 25"/>
          <p:cNvSpPr txBox="1"/>
          <p:nvPr/>
        </p:nvSpPr>
        <p:spPr>
          <a:xfrm>
            <a:off x="8344983" y="6435277"/>
            <a:ext cx="799017" cy="307777"/>
          </a:xfrm>
          <a:prstGeom prst="rect">
            <a:avLst/>
          </a:prstGeom>
          <a:noFill/>
        </p:spPr>
        <p:txBody>
          <a:bodyPr wrap="none" rtlCol="0" anchor="ctr">
            <a:spAutoFit/>
          </a:bodyPr>
          <a:lstStyle/>
          <a:p>
            <a:pPr algn="r"/>
            <a:r>
              <a:rPr lang="en-US" sz="1400" dirty="0" smtClean="0">
                <a:solidFill>
                  <a:schemeClr val="bg1">
                    <a:lumMod val="85000"/>
                  </a:schemeClr>
                </a:solidFill>
                <a:latin typeface="Rockwell"/>
                <a:cs typeface="Rockwell"/>
              </a:rPr>
              <a:t>Week 1</a:t>
            </a:r>
          </a:p>
        </p:txBody>
      </p:sp>
      <p:sp>
        <p:nvSpPr>
          <p:cNvPr id="28" name="Rectangle 27"/>
          <p:cNvSpPr/>
          <p:nvPr/>
        </p:nvSpPr>
        <p:spPr>
          <a:xfrm>
            <a:off x="491023" y="2677124"/>
            <a:ext cx="111622" cy="1396617"/>
          </a:xfrm>
          <a:prstGeom prst="rect">
            <a:avLst/>
          </a:prstGeom>
          <a:gradFill>
            <a:gsLst>
              <a:gs pos="100000">
                <a:schemeClr val="accent6"/>
              </a:gs>
              <a:gs pos="0">
                <a:schemeClr val="accent5"/>
              </a:gs>
              <a:gs pos="50000">
                <a:schemeClr val="accent3"/>
              </a:gs>
            </a:gsLs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Donut 31"/>
          <p:cNvSpPr>
            <a:spLocks noChangeAspect="1"/>
          </p:cNvSpPr>
          <p:nvPr/>
        </p:nvSpPr>
        <p:spPr>
          <a:xfrm>
            <a:off x="843248" y="2913703"/>
            <a:ext cx="923506" cy="923446"/>
          </a:xfrm>
          <a:prstGeom prst="donut">
            <a:avLst>
              <a:gd name="adj" fmla="val 10184"/>
            </a:avLst>
          </a:prstGeom>
          <a:gradFill>
            <a:gsLst>
              <a:gs pos="0">
                <a:schemeClr val="accent5"/>
              </a:gs>
              <a:gs pos="100000">
                <a:schemeClr val="accent6"/>
              </a:gs>
              <a:gs pos="50000">
                <a:schemeClr val="accent3"/>
              </a:gs>
            </a:gsLs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pic>
        <p:nvPicPr>
          <p:cNvPr id="56" name="Picture 55" descr="image.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30331" y="809529"/>
            <a:ext cx="2931514" cy="2345211"/>
          </a:xfrm>
          <a:prstGeom prst="rect">
            <a:avLst/>
          </a:prstGeom>
        </p:spPr>
      </p:pic>
      <p:pic>
        <p:nvPicPr>
          <p:cNvPr id="60" name="Picture 59" descr="image.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0331" y="2740244"/>
            <a:ext cx="2931514" cy="2345211"/>
          </a:xfrm>
          <a:prstGeom prst="rect">
            <a:avLst/>
          </a:prstGeom>
        </p:spPr>
      </p:pic>
      <p:pic>
        <p:nvPicPr>
          <p:cNvPr id="61" name="Picture 60" descr="image.pdf"/>
          <p:cNvPicPr>
            <a:picLocks noChangeAspect="1"/>
          </p:cNvPicPr>
          <p:nvPr/>
        </p:nvPicPr>
        <p:blipFill rotWithShape="1">
          <a:blip r:embed="rId4">
            <a:extLst>
              <a:ext uri="{28A0092B-C50C-407E-A947-70E740481C1C}">
                <a14:useLocalDpi xmlns:a14="http://schemas.microsoft.com/office/drawing/2010/main" val="0"/>
              </a:ext>
            </a:extLst>
          </a:blip>
          <a:srcRect b="25518"/>
          <a:stretch/>
        </p:blipFill>
        <p:spPr>
          <a:xfrm>
            <a:off x="5361845" y="2736488"/>
            <a:ext cx="2931514" cy="1746766"/>
          </a:xfrm>
          <a:prstGeom prst="rect">
            <a:avLst/>
          </a:prstGeom>
        </p:spPr>
      </p:pic>
      <p:pic>
        <p:nvPicPr>
          <p:cNvPr id="62" name="Picture 61" descr="image.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61845" y="809529"/>
            <a:ext cx="2931514" cy="2345211"/>
          </a:xfrm>
          <a:prstGeom prst="rect">
            <a:avLst/>
          </a:prstGeom>
        </p:spPr>
      </p:pic>
      <p:pic>
        <p:nvPicPr>
          <p:cNvPr id="64" name="Picture 63" descr="image.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13977" y="4483253"/>
            <a:ext cx="2931514" cy="2345211"/>
          </a:xfrm>
          <a:prstGeom prst="rect">
            <a:avLst/>
          </a:prstGeom>
        </p:spPr>
      </p:pic>
      <p:sp>
        <p:nvSpPr>
          <p:cNvPr id="67" name="TextBox 66"/>
          <p:cNvSpPr txBox="1"/>
          <p:nvPr/>
        </p:nvSpPr>
        <p:spPr>
          <a:xfrm>
            <a:off x="602645" y="4329364"/>
            <a:ext cx="997489" cy="307777"/>
          </a:xfrm>
          <a:prstGeom prst="rect">
            <a:avLst/>
          </a:prstGeom>
          <a:noFill/>
        </p:spPr>
        <p:txBody>
          <a:bodyPr wrap="none" rtlCol="0">
            <a:spAutoFit/>
          </a:bodyPr>
          <a:lstStyle/>
          <a:p>
            <a:pPr algn="r"/>
            <a:r>
              <a:rPr lang="en-US" sz="1400" dirty="0" smtClean="0"/>
              <a:t>continuous</a:t>
            </a:r>
            <a:endParaRPr lang="en-US" sz="1400" dirty="0"/>
          </a:p>
        </p:txBody>
      </p:sp>
    </p:spTree>
    <p:extLst>
      <p:ext uri="{BB962C8B-B14F-4D97-AF65-F5344CB8AC3E}">
        <p14:creationId xmlns:p14="http://schemas.microsoft.com/office/powerpoint/2010/main" val="63699113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92596" y="1"/>
            <a:ext cx="8955499" cy="767328"/>
          </a:xfrm>
        </p:spPr>
        <p:txBody>
          <a:bodyPr>
            <a:normAutofit/>
          </a:bodyPr>
          <a:lstStyle/>
          <a:p>
            <a:pPr algn="l"/>
            <a:r>
              <a:rPr lang="en-US" sz="3600" dirty="0" smtClean="0">
                <a:solidFill>
                  <a:schemeClr val="tx1">
                    <a:lumMod val="65000"/>
                    <a:lumOff val="35000"/>
                  </a:schemeClr>
                </a:solidFill>
                <a:latin typeface="Rockwell"/>
                <a:cs typeface="Rockwell"/>
              </a:rPr>
              <a:t>Types of Data</a:t>
            </a:r>
            <a:endParaRPr lang="en-US" sz="3600" dirty="0">
              <a:solidFill>
                <a:schemeClr val="tx1">
                  <a:lumMod val="65000"/>
                  <a:lumOff val="35000"/>
                </a:schemeClr>
              </a:solidFill>
              <a:latin typeface="Rockwell"/>
              <a:cs typeface="Rockwell"/>
            </a:endParaRPr>
          </a:p>
        </p:txBody>
      </p:sp>
      <p:sp>
        <p:nvSpPr>
          <p:cNvPr id="6" name="Rectangle 5"/>
          <p:cNvSpPr/>
          <p:nvPr/>
        </p:nvSpPr>
        <p:spPr>
          <a:xfrm>
            <a:off x="0" y="723606"/>
            <a:ext cx="4567817" cy="90786"/>
          </a:xfrm>
          <a:prstGeom prst="rect">
            <a:avLst/>
          </a:prstGeom>
          <a:solidFill>
            <a:schemeClr val="accent3">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chemeClr val="accent3">
                  <a:lumMod val="50000"/>
                </a:schemeClr>
              </a:solidFill>
              <a:latin typeface="Helvetica"/>
              <a:cs typeface="Helvetica"/>
            </a:endParaRPr>
          </a:p>
        </p:txBody>
      </p:sp>
      <p:sp>
        <p:nvSpPr>
          <p:cNvPr id="7" name="Rectangle 6"/>
          <p:cNvSpPr/>
          <p:nvPr/>
        </p:nvSpPr>
        <p:spPr>
          <a:xfrm>
            <a:off x="1" y="6318886"/>
            <a:ext cx="9143998" cy="539114"/>
          </a:xfrm>
          <a:prstGeom prst="rect">
            <a:avLst/>
          </a:prstGeom>
          <a:solidFill>
            <a:schemeClr val="accent3">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chemeClr val="accent3">
                  <a:lumMod val="50000"/>
                </a:schemeClr>
              </a:solidFill>
              <a:latin typeface="Helvetica"/>
              <a:cs typeface="Helvetica"/>
            </a:endParaRPr>
          </a:p>
        </p:txBody>
      </p:sp>
      <p:sp>
        <p:nvSpPr>
          <p:cNvPr id="23" name="TextBox 22"/>
          <p:cNvSpPr txBox="1"/>
          <p:nvPr/>
        </p:nvSpPr>
        <p:spPr>
          <a:xfrm>
            <a:off x="1" y="6435277"/>
            <a:ext cx="1014934" cy="307777"/>
          </a:xfrm>
          <a:prstGeom prst="rect">
            <a:avLst/>
          </a:prstGeom>
          <a:noFill/>
        </p:spPr>
        <p:txBody>
          <a:bodyPr wrap="none" rtlCol="0" anchor="ctr">
            <a:spAutoFit/>
          </a:bodyPr>
          <a:lstStyle/>
          <a:p>
            <a:r>
              <a:rPr lang="en-US" sz="1400" dirty="0" smtClean="0">
                <a:solidFill>
                  <a:schemeClr val="bg1">
                    <a:lumMod val="85000"/>
                  </a:schemeClr>
                </a:solidFill>
                <a:latin typeface="Rockwell"/>
                <a:cs typeface="Rockwell"/>
              </a:rPr>
              <a:t>MCB 293S</a:t>
            </a:r>
          </a:p>
        </p:txBody>
      </p:sp>
      <p:sp>
        <p:nvSpPr>
          <p:cNvPr id="24" name="Rectangle 23"/>
          <p:cNvSpPr/>
          <p:nvPr/>
        </p:nvSpPr>
        <p:spPr>
          <a:xfrm>
            <a:off x="3139571" y="6332355"/>
            <a:ext cx="1428245" cy="539114"/>
          </a:xfrm>
          <a:prstGeom prst="rect">
            <a:avLst/>
          </a:prstGeom>
          <a:solidFill>
            <a:schemeClr val="accent3">
              <a:lumMod val="50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rgbClr val="FFFFFF"/>
                </a:solidFill>
                <a:latin typeface="Rockwell"/>
                <a:cs typeface="Rockwell"/>
              </a:rPr>
              <a:t>Exploratory</a:t>
            </a:r>
          </a:p>
          <a:p>
            <a:pPr algn="ctr"/>
            <a:r>
              <a:rPr lang="en-US" sz="1400" dirty="0" smtClean="0">
                <a:solidFill>
                  <a:srgbClr val="FFFFFF"/>
                </a:solidFill>
                <a:latin typeface="Rockwell"/>
                <a:cs typeface="Rockwell"/>
              </a:rPr>
              <a:t>Data Analysis</a:t>
            </a:r>
            <a:endParaRPr lang="en-US" sz="1400" dirty="0">
              <a:solidFill>
                <a:srgbClr val="FFFFFF"/>
              </a:solidFill>
              <a:latin typeface="Rockwell"/>
              <a:cs typeface="Rockwell"/>
            </a:endParaRPr>
          </a:p>
        </p:txBody>
      </p:sp>
      <p:sp>
        <p:nvSpPr>
          <p:cNvPr id="25" name="Rectangle 24"/>
          <p:cNvSpPr/>
          <p:nvPr/>
        </p:nvSpPr>
        <p:spPr>
          <a:xfrm>
            <a:off x="4567817" y="6332355"/>
            <a:ext cx="1428245" cy="539114"/>
          </a:xfrm>
          <a:prstGeom prst="rect">
            <a:avLst/>
          </a:prstGeom>
          <a:solidFill>
            <a:schemeClr val="accent3">
              <a:lumMod val="60000"/>
              <a:lumOff val="4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rgbClr val="FFFFFF"/>
                </a:solidFill>
                <a:latin typeface="Rockwell"/>
                <a:cs typeface="Rockwell"/>
              </a:rPr>
              <a:t>Data Visualization</a:t>
            </a:r>
            <a:endParaRPr lang="en-US" sz="1400" dirty="0">
              <a:solidFill>
                <a:srgbClr val="FFFFFF"/>
              </a:solidFill>
              <a:latin typeface="Rockwell"/>
              <a:cs typeface="Rockwell"/>
            </a:endParaRPr>
          </a:p>
        </p:txBody>
      </p:sp>
      <p:sp>
        <p:nvSpPr>
          <p:cNvPr id="26" name="TextBox 25"/>
          <p:cNvSpPr txBox="1"/>
          <p:nvPr/>
        </p:nvSpPr>
        <p:spPr>
          <a:xfrm>
            <a:off x="8344983" y="6435277"/>
            <a:ext cx="799017" cy="307777"/>
          </a:xfrm>
          <a:prstGeom prst="rect">
            <a:avLst/>
          </a:prstGeom>
          <a:noFill/>
        </p:spPr>
        <p:txBody>
          <a:bodyPr wrap="none" rtlCol="0" anchor="ctr">
            <a:spAutoFit/>
          </a:bodyPr>
          <a:lstStyle/>
          <a:p>
            <a:pPr algn="r"/>
            <a:r>
              <a:rPr lang="en-US" sz="1400" dirty="0" smtClean="0">
                <a:solidFill>
                  <a:schemeClr val="bg1">
                    <a:lumMod val="85000"/>
                  </a:schemeClr>
                </a:solidFill>
                <a:latin typeface="Rockwell"/>
                <a:cs typeface="Rockwell"/>
              </a:rPr>
              <a:t>Week 1</a:t>
            </a:r>
          </a:p>
        </p:txBody>
      </p:sp>
      <p:sp>
        <p:nvSpPr>
          <p:cNvPr id="29" name="Rectangle 28"/>
          <p:cNvSpPr/>
          <p:nvPr/>
        </p:nvSpPr>
        <p:spPr>
          <a:xfrm>
            <a:off x="821832" y="2674910"/>
            <a:ext cx="111622" cy="471985"/>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ectangle 29"/>
          <p:cNvSpPr/>
          <p:nvPr/>
        </p:nvSpPr>
        <p:spPr>
          <a:xfrm>
            <a:off x="821832" y="3146895"/>
            <a:ext cx="111622" cy="55712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ectangle 30"/>
          <p:cNvSpPr/>
          <p:nvPr/>
        </p:nvSpPr>
        <p:spPr>
          <a:xfrm>
            <a:off x="821832" y="3704015"/>
            <a:ext cx="111622" cy="367512"/>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0" name="Straight Connector 39"/>
          <p:cNvCxnSpPr/>
          <p:nvPr/>
        </p:nvCxnSpPr>
        <p:spPr>
          <a:xfrm>
            <a:off x="3056280" y="3552961"/>
            <a:ext cx="0" cy="1084180"/>
          </a:xfrm>
          <a:prstGeom prst="line">
            <a:avLst/>
          </a:prstGeom>
          <a:ln w="19050" cmpd="sng">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41" name="Rectangle 40"/>
          <p:cNvSpPr/>
          <p:nvPr/>
        </p:nvSpPr>
        <p:spPr>
          <a:xfrm>
            <a:off x="3466327" y="3795710"/>
            <a:ext cx="367125" cy="841431"/>
          </a:xfrm>
          <a:prstGeom prst="rect">
            <a:avLst/>
          </a:prstGeom>
          <a:solidFill>
            <a:schemeClr val="accent6">
              <a:lumMod val="50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6">
                  <a:lumMod val="50000"/>
                </a:schemeClr>
              </a:solidFill>
            </a:endParaRPr>
          </a:p>
        </p:txBody>
      </p:sp>
      <p:cxnSp>
        <p:nvCxnSpPr>
          <p:cNvPr id="42" name="Straight Connector 41"/>
          <p:cNvCxnSpPr/>
          <p:nvPr/>
        </p:nvCxnSpPr>
        <p:spPr>
          <a:xfrm>
            <a:off x="3056282" y="4637141"/>
            <a:ext cx="2764504" cy="0"/>
          </a:xfrm>
          <a:prstGeom prst="line">
            <a:avLst/>
          </a:prstGeom>
          <a:ln w="19050" cmpd="sng">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43" name="Rectangle 42"/>
          <p:cNvSpPr/>
          <p:nvPr/>
        </p:nvSpPr>
        <p:spPr>
          <a:xfrm>
            <a:off x="4934826" y="4356664"/>
            <a:ext cx="367125" cy="280477"/>
          </a:xfrm>
          <a:prstGeom prst="rect">
            <a:avLst/>
          </a:prstGeom>
          <a:solidFill>
            <a:schemeClr val="accent3"/>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1"/>
              </a:solidFill>
            </a:endParaRPr>
          </a:p>
        </p:txBody>
      </p:sp>
      <p:sp>
        <p:nvSpPr>
          <p:cNvPr id="44" name="Rectangle 43"/>
          <p:cNvSpPr/>
          <p:nvPr/>
        </p:nvSpPr>
        <p:spPr>
          <a:xfrm>
            <a:off x="4200577" y="4076188"/>
            <a:ext cx="367125" cy="560953"/>
          </a:xfrm>
          <a:prstGeom prst="rect">
            <a:avLst/>
          </a:prstGeom>
          <a:solidFill>
            <a:schemeClr val="accent1"/>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1"/>
              </a:solidFill>
            </a:endParaRPr>
          </a:p>
        </p:txBody>
      </p:sp>
      <p:cxnSp>
        <p:nvCxnSpPr>
          <p:cNvPr id="27" name="Straight Connector 26"/>
          <p:cNvCxnSpPr/>
          <p:nvPr/>
        </p:nvCxnSpPr>
        <p:spPr>
          <a:xfrm>
            <a:off x="6486651" y="2733860"/>
            <a:ext cx="0" cy="1861144"/>
          </a:xfrm>
          <a:prstGeom prst="line">
            <a:avLst/>
          </a:prstGeom>
          <a:ln w="19050" cmpd="sng">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33" name="Rectangle 32"/>
          <p:cNvSpPr/>
          <p:nvPr/>
        </p:nvSpPr>
        <p:spPr>
          <a:xfrm>
            <a:off x="6896698" y="3753573"/>
            <a:ext cx="367125" cy="841431"/>
          </a:xfrm>
          <a:prstGeom prst="rect">
            <a:avLst/>
          </a:prstGeom>
          <a:solidFill>
            <a:schemeClr val="accent6">
              <a:lumMod val="50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6">
                  <a:lumMod val="50000"/>
                </a:schemeClr>
              </a:solidFill>
            </a:endParaRPr>
          </a:p>
        </p:txBody>
      </p:sp>
      <p:cxnSp>
        <p:nvCxnSpPr>
          <p:cNvPr id="34" name="Straight Connector 33"/>
          <p:cNvCxnSpPr/>
          <p:nvPr/>
        </p:nvCxnSpPr>
        <p:spPr>
          <a:xfrm>
            <a:off x="6486653" y="4595004"/>
            <a:ext cx="1212708" cy="0"/>
          </a:xfrm>
          <a:prstGeom prst="line">
            <a:avLst/>
          </a:prstGeom>
          <a:ln w="19050" cmpd="sng">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35" name="Rectangle 34"/>
          <p:cNvSpPr/>
          <p:nvPr/>
        </p:nvSpPr>
        <p:spPr>
          <a:xfrm>
            <a:off x="6896698" y="2954280"/>
            <a:ext cx="367125" cy="280477"/>
          </a:xfrm>
          <a:prstGeom prst="rect">
            <a:avLst/>
          </a:prstGeom>
          <a:solidFill>
            <a:schemeClr val="accent3"/>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1"/>
              </a:solidFill>
            </a:endParaRPr>
          </a:p>
        </p:txBody>
      </p:sp>
      <p:sp>
        <p:nvSpPr>
          <p:cNvPr id="36" name="Rectangle 35"/>
          <p:cNvSpPr/>
          <p:nvPr/>
        </p:nvSpPr>
        <p:spPr>
          <a:xfrm>
            <a:off x="6896698" y="3234757"/>
            <a:ext cx="367125" cy="560953"/>
          </a:xfrm>
          <a:prstGeom prst="rect">
            <a:avLst/>
          </a:prstGeom>
          <a:solidFill>
            <a:schemeClr val="accent1"/>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1"/>
              </a:solidFill>
            </a:endParaRPr>
          </a:p>
        </p:txBody>
      </p:sp>
      <p:sp>
        <p:nvSpPr>
          <p:cNvPr id="38" name="TextBox 37"/>
          <p:cNvSpPr txBox="1"/>
          <p:nvPr/>
        </p:nvSpPr>
        <p:spPr>
          <a:xfrm>
            <a:off x="450051" y="4329364"/>
            <a:ext cx="982147" cy="307777"/>
          </a:xfrm>
          <a:prstGeom prst="rect">
            <a:avLst/>
          </a:prstGeom>
          <a:noFill/>
        </p:spPr>
        <p:txBody>
          <a:bodyPr wrap="none" rtlCol="0">
            <a:spAutoFit/>
          </a:bodyPr>
          <a:lstStyle/>
          <a:p>
            <a:pPr algn="r"/>
            <a:r>
              <a:rPr lang="en-US" sz="1400" dirty="0" smtClean="0"/>
              <a:t>categorical</a:t>
            </a:r>
            <a:endParaRPr lang="en-US" sz="1400" dirty="0"/>
          </a:p>
        </p:txBody>
      </p:sp>
      <p:sp>
        <p:nvSpPr>
          <p:cNvPr id="39" name="TextBox 38"/>
          <p:cNvSpPr txBox="1"/>
          <p:nvPr/>
        </p:nvSpPr>
        <p:spPr>
          <a:xfrm>
            <a:off x="4014305" y="3126502"/>
            <a:ext cx="873005" cy="307777"/>
          </a:xfrm>
          <a:prstGeom prst="rect">
            <a:avLst/>
          </a:prstGeom>
          <a:noFill/>
        </p:spPr>
        <p:txBody>
          <a:bodyPr wrap="none" rtlCol="0">
            <a:spAutoFit/>
          </a:bodyPr>
          <a:lstStyle/>
          <a:p>
            <a:pPr algn="ctr"/>
            <a:r>
              <a:rPr lang="en-US" sz="1400" b="1" dirty="0" smtClean="0">
                <a:latin typeface="Helvetica"/>
                <a:cs typeface="Helvetica"/>
              </a:rPr>
              <a:t>Bar Plot</a:t>
            </a:r>
            <a:endParaRPr lang="en-US" sz="1400" b="1" dirty="0">
              <a:latin typeface="Helvetica"/>
              <a:cs typeface="Helvetica"/>
            </a:endParaRPr>
          </a:p>
        </p:txBody>
      </p:sp>
      <p:sp>
        <p:nvSpPr>
          <p:cNvPr id="45" name="TextBox 44"/>
          <p:cNvSpPr txBox="1"/>
          <p:nvPr/>
        </p:nvSpPr>
        <p:spPr>
          <a:xfrm>
            <a:off x="6635419" y="2069219"/>
            <a:ext cx="873268" cy="523220"/>
          </a:xfrm>
          <a:prstGeom prst="rect">
            <a:avLst/>
          </a:prstGeom>
          <a:noFill/>
        </p:spPr>
        <p:txBody>
          <a:bodyPr wrap="none" rtlCol="0">
            <a:spAutoFit/>
          </a:bodyPr>
          <a:lstStyle/>
          <a:p>
            <a:pPr algn="ctr"/>
            <a:r>
              <a:rPr lang="en-US" sz="1400" b="1" dirty="0" smtClean="0">
                <a:latin typeface="Helvetica"/>
                <a:cs typeface="Helvetica"/>
              </a:rPr>
              <a:t>Stacked</a:t>
            </a:r>
          </a:p>
          <a:p>
            <a:pPr algn="ctr"/>
            <a:r>
              <a:rPr lang="en-US" sz="1400" b="1" dirty="0" smtClean="0">
                <a:latin typeface="Helvetica"/>
                <a:cs typeface="Helvetica"/>
              </a:rPr>
              <a:t>Bar Plot</a:t>
            </a:r>
            <a:endParaRPr lang="en-US" sz="1400" b="1" dirty="0">
              <a:latin typeface="Helvetica"/>
              <a:cs typeface="Helvetica"/>
            </a:endParaRPr>
          </a:p>
        </p:txBody>
      </p:sp>
    </p:spTree>
    <p:extLst>
      <p:ext uri="{BB962C8B-B14F-4D97-AF65-F5344CB8AC3E}">
        <p14:creationId xmlns:p14="http://schemas.microsoft.com/office/powerpoint/2010/main" val="196143302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3" grpId="0" animBg="1"/>
      <p:bldP spid="44" grpId="0" animBg="1"/>
      <p:bldP spid="33" grpId="0" animBg="1"/>
      <p:bldP spid="35" grpId="0" animBg="1"/>
      <p:bldP spid="36" grpId="0" animBg="1"/>
      <p:bldP spid="39" grpId="0"/>
      <p:bldP spid="4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969837"/>
          </a:xfrm>
        </p:spPr>
        <p:txBody>
          <a:bodyPr>
            <a:noAutofit/>
          </a:bodyPr>
          <a:lstStyle/>
          <a:p>
            <a:r>
              <a:rPr lang="en-US" dirty="0">
                <a:solidFill>
                  <a:schemeClr val="accent3">
                    <a:lumMod val="75000"/>
                  </a:schemeClr>
                </a:solidFill>
                <a:latin typeface="Rockwell"/>
                <a:cs typeface="Rockwell"/>
              </a:rPr>
              <a:t>Exploratory Data Analysis</a:t>
            </a:r>
            <a:r>
              <a:rPr lang="en-US" dirty="0">
                <a:solidFill>
                  <a:schemeClr val="accent3">
                    <a:lumMod val="75000"/>
                  </a:schemeClr>
                </a:solidFill>
                <a:latin typeface="Helvetica"/>
                <a:cs typeface="Helvetica"/>
              </a:rPr>
              <a:t/>
            </a:r>
            <a:br>
              <a:rPr lang="en-US" dirty="0">
                <a:solidFill>
                  <a:schemeClr val="accent3">
                    <a:lumMod val="75000"/>
                  </a:schemeClr>
                </a:solidFill>
                <a:latin typeface="Helvetica"/>
                <a:cs typeface="Helvetica"/>
              </a:rPr>
            </a:br>
            <a:endParaRPr lang="en-US" dirty="0"/>
          </a:p>
        </p:txBody>
      </p:sp>
      <p:sp>
        <p:nvSpPr>
          <p:cNvPr id="3" name="Text Placeholder 2"/>
          <p:cNvSpPr>
            <a:spLocks noGrp="1"/>
          </p:cNvSpPr>
          <p:nvPr>
            <p:ph type="body" idx="1"/>
          </p:nvPr>
        </p:nvSpPr>
        <p:spPr>
          <a:xfrm>
            <a:off x="722313" y="2666089"/>
            <a:ext cx="7772400" cy="1500187"/>
          </a:xfrm>
        </p:spPr>
        <p:txBody>
          <a:bodyPr>
            <a:normAutofit/>
          </a:bodyPr>
          <a:lstStyle/>
          <a:p>
            <a:r>
              <a:rPr lang="en-US" sz="2400" dirty="0" smtClean="0">
                <a:latin typeface="Helvetica"/>
                <a:cs typeface="Helvetica"/>
              </a:rPr>
              <a:t>What to do when you get a new dataset</a:t>
            </a:r>
            <a:endParaRPr lang="en-US" sz="2400" dirty="0">
              <a:latin typeface="Helvetica"/>
              <a:cs typeface="Helvetica"/>
            </a:endParaRPr>
          </a:p>
        </p:txBody>
      </p:sp>
      <p:sp>
        <p:nvSpPr>
          <p:cNvPr id="4" name="Rectangle 3"/>
          <p:cNvSpPr/>
          <p:nvPr/>
        </p:nvSpPr>
        <p:spPr>
          <a:xfrm>
            <a:off x="456110" y="4306459"/>
            <a:ext cx="4567817" cy="90786"/>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chemeClr val="accent3">
                  <a:lumMod val="50000"/>
                </a:schemeClr>
              </a:solidFill>
              <a:latin typeface="Helvetica"/>
              <a:cs typeface="Helvetica"/>
            </a:endParaRPr>
          </a:p>
        </p:txBody>
      </p:sp>
      <p:sp>
        <p:nvSpPr>
          <p:cNvPr id="5" name="Rectangle 4"/>
          <p:cNvSpPr/>
          <p:nvPr/>
        </p:nvSpPr>
        <p:spPr>
          <a:xfrm>
            <a:off x="0" y="4250701"/>
            <a:ext cx="4567817" cy="90786"/>
          </a:xfrm>
          <a:prstGeom prst="rect">
            <a:avLst/>
          </a:prstGeom>
          <a:solidFill>
            <a:schemeClr val="accent3">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chemeClr val="accent3">
                  <a:lumMod val="50000"/>
                </a:schemeClr>
              </a:solidFill>
              <a:latin typeface="Helvetica"/>
              <a:cs typeface="Helvetica"/>
            </a:endParaRPr>
          </a:p>
        </p:txBody>
      </p:sp>
    </p:spTree>
    <p:extLst>
      <p:ext uri="{BB962C8B-B14F-4D97-AF65-F5344CB8AC3E}">
        <p14:creationId xmlns:p14="http://schemas.microsoft.com/office/powerpoint/2010/main" val="4070775849"/>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92596" y="1"/>
            <a:ext cx="8955499" cy="767328"/>
          </a:xfrm>
        </p:spPr>
        <p:txBody>
          <a:bodyPr>
            <a:normAutofit/>
          </a:bodyPr>
          <a:lstStyle/>
          <a:p>
            <a:pPr algn="l"/>
            <a:r>
              <a:rPr lang="en-US" sz="3600" dirty="0" smtClean="0">
                <a:solidFill>
                  <a:schemeClr val="tx1">
                    <a:lumMod val="65000"/>
                    <a:lumOff val="35000"/>
                  </a:schemeClr>
                </a:solidFill>
                <a:latin typeface="Rockwell"/>
                <a:cs typeface="Rockwell"/>
              </a:rPr>
              <a:t>Types of Data</a:t>
            </a:r>
            <a:endParaRPr lang="en-US" sz="3600" dirty="0">
              <a:solidFill>
                <a:schemeClr val="tx1">
                  <a:lumMod val="65000"/>
                  <a:lumOff val="35000"/>
                </a:schemeClr>
              </a:solidFill>
              <a:latin typeface="Rockwell"/>
              <a:cs typeface="Rockwell"/>
            </a:endParaRPr>
          </a:p>
        </p:txBody>
      </p:sp>
      <p:sp>
        <p:nvSpPr>
          <p:cNvPr id="6" name="Rectangle 5"/>
          <p:cNvSpPr/>
          <p:nvPr/>
        </p:nvSpPr>
        <p:spPr>
          <a:xfrm>
            <a:off x="0" y="723606"/>
            <a:ext cx="4567817" cy="90786"/>
          </a:xfrm>
          <a:prstGeom prst="rect">
            <a:avLst/>
          </a:prstGeom>
          <a:solidFill>
            <a:schemeClr val="accent3">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chemeClr val="accent3">
                  <a:lumMod val="50000"/>
                </a:schemeClr>
              </a:solidFill>
              <a:latin typeface="Helvetica"/>
              <a:cs typeface="Helvetica"/>
            </a:endParaRPr>
          </a:p>
        </p:txBody>
      </p:sp>
      <p:sp>
        <p:nvSpPr>
          <p:cNvPr id="7" name="Rectangle 6"/>
          <p:cNvSpPr/>
          <p:nvPr/>
        </p:nvSpPr>
        <p:spPr>
          <a:xfrm>
            <a:off x="1" y="6318886"/>
            <a:ext cx="9143998" cy="539114"/>
          </a:xfrm>
          <a:prstGeom prst="rect">
            <a:avLst/>
          </a:prstGeom>
          <a:solidFill>
            <a:schemeClr val="accent3">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chemeClr val="accent3">
                  <a:lumMod val="50000"/>
                </a:schemeClr>
              </a:solidFill>
              <a:latin typeface="Helvetica"/>
              <a:cs typeface="Helvetica"/>
            </a:endParaRPr>
          </a:p>
        </p:txBody>
      </p:sp>
      <p:sp>
        <p:nvSpPr>
          <p:cNvPr id="5" name="TextBox 4"/>
          <p:cNvSpPr txBox="1"/>
          <p:nvPr/>
        </p:nvSpPr>
        <p:spPr>
          <a:xfrm>
            <a:off x="1221244" y="1945032"/>
            <a:ext cx="547821" cy="646331"/>
          </a:xfrm>
          <a:prstGeom prst="rect">
            <a:avLst/>
          </a:prstGeom>
          <a:noFill/>
        </p:spPr>
        <p:txBody>
          <a:bodyPr wrap="none" rtlCol="0">
            <a:spAutoFit/>
          </a:bodyPr>
          <a:lstStyle/>
          <a:p>
            <a:r>
              <a:rPr lang="en-US" sz="3600" dirty="0" smtClean="0"/>
              <a:t>X:</a:t>
            </a:r>
            <a:endParaRPr lang="en-US" sz="3600" dirty="0"/>
          </a:p>
        </p:txBody>
      </p:sp>
      <p:grpSp>
        <p:nvGrpSpPr>
          <p:cNvPr id="8" name="Group 7"/>
          <p:cNvGrpSpPr>
            <a:grpSpLocks noChangeAspect="1"/>
          </p:cNvGrpSpPr>
          <p:nvPr/>
        </p:nvGrpSpPr>
        <p:grpSpPr>
          <a:xfrm>
            <a:off x="3693242" y="1691996"/>
            <a:ext cx="1765921" cy="1396617"/>
            <a:chOff x="2202569" y="2440962"/>
            <a:chExt cx="3339032" cy="2640745"/>
          </a:xfrm>
        </p:grpSpPr>
        <p:sp>
          <p:nvSpPr>
            <p:cNvPr id="9" name="Rectangle 8"/>
            <p:cNvSpPr/>
            <p:nvPr/>
          </p:nvSpPr>
          <p:spPr>
            <a:xfrm>
              <a:off x="2202569" y="2440962"/>
              <a:ext cx="211057" cy="2640745"/>
            </a:xfrm>
            <a:prstGeom prst="rect">
              <a:avLst/>
            </a:prstGeom>
            <a:gradFill>
              <a:gsLst>
                <a:gs pos="100000">
                  <a:schemeClr val="accent6"/>
                </a:gs>
                <a:gs pos="0">
                  <a:schemeClr val="accent5"/>
                </a:gs>
                <a:gs pos="50000">
                  <a:schemeClr val="accent3"/>
                </a:gs>
              </a:gsLs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3018807" y="2440962"/>
              <a:ext cx="211057" cy="892437"/>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3018807" y="3333399"/>
              <a:ext cx="211057" cy="1053411"/>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3018807" y="4386810"/>
              <a:ext cx="211057" cy="694897"/>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Donut 12"/>
            <p:cNvSpPr>
              <a:spLocks noChangeAspect="1"/>
            </p:cNvSpPr>
            <p:nvPr/>
          </p:nvSpPr>
          <p:spPr>
            <a:xfrm>
              <a:off x="3795420" y="2919406"/>
              <a:ext cx="1746181" cy="1746066"/>
            </a:xfrm>
            <a:prstGeom prst="donut">
              <a:avLst>
                <a:gd name="adj" fmla="val 10184"/>
              </a:avLst>
            </a:prstGeom>
            <a:gradFill>
              <a:gsLst>
                <a:gs pos="0">
                  <a:schemeClr val="accent5"/>
                </a:gs>
                <a:gs pos="100000">
                  <a:schemeClr val="accent6"/>
                </a:gs>
                <a:gs pos="50000">
                  <a:schemeClr val="accent3"/>
                </a:gs>
              </a:gsLs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grpSp>
      <p:sp>
        <p:nvSpPr>
          <p:cNvPr id="14" name="TextBox 13"/>
          <p:cNvSpPr txBox="1"/>
          <p:nvPr/>
        </p:nvSpPr>
        <p:spPr>
          <a:xfrm>
            <a:off x="1221244" y="4116106"/>
            <a:ext cx="533169" cy="646331"/>
          </a:xfrm>
          <a:prstGeom prst="rect">
            <a:avLst/>
          </a:prstGeom>
          <a:noFill/>
        </p:spPr>
        <p:txBody>
          <a:bodyPr wrap="none" rtlCol="0">
            <a:spAutoFit/>
          </a:bodyPr>
          <a:lstStyle/>
          <a:p>
            <a:r>
              <a:rPr lang="en-US" sz="3600" dirty="0" smtClean="0"/>
              <a:t>Y:</a:t>
            </a:r>
            <a:endParaRPr lang="en-US" sz="3600" dirty="0"/>
          </a:p>
        </p:txBody>
      </p:sp>
      <p:grpSp>
        <p:nvGrpSpPr>
          <p:cNvPr id="15" name="Group 14"/>
          <p:cNvGrpSpPr>
            <a:grpSpLocks noChangeAspect="1"/>
          </p:cNvGrpSpPr>
          <p:nvPr/>
        </p:nvGrpSpPr>
        <p:grpSpPr>
          <a:xfrm>
            <a:off x="3733788" y="3863070"/>
            <a:ext cx="1765921" cy="1396617"/>
            <a:chOff x="2202569" y="2440962"/>
            <a:chExt cx="3339032" cy="2640745"/>
          </a:xfrm>
        </p:grpSpPr>
        <p:sp>
          <p:nvSpPr>
            <p:cNvPr id="16" name="Rectangle 15"/>
            <p:cNvSpPr/>
            <p:nvPr/>
          </p:nvSpPr>
          <p:spPr>
            <a:xfrm>
              <a:off x="2202569" y="2440962"/>
              <a:ext cx="211057" cy="2640745"/>
            </a:xfrm>
            <a:prstGeom prst="rect">
              <a:avLst/>
            </a:prstGeom>
            <a:gradFill>
              <a:gsLst>
                <a:gs pos="100000">
                  <a:schemeClr val="accent6"/>
                </a:gs>
                <a:gs pos="0">
                  <a:schemeClr val="accent5"/>
                </a:gs>
                <a:gs pos="50000">
                  <a:schemeClr val="accent3"/>
                </a:gs>
              </a:gsLs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3018807" y="2440962"/>
              <a:ext cx="211057" cy="892437"/>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3018807" y="3333399"/>
              <a:ext cx="211057" cy="1053411"/>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3018807" y="4386810"/>
              <a:ext cx="211057" cy="694897"/>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Donut 19"/>
            <p:cNvSpPr>
              <a:spLocks noChangeAspect="1"/>
            </p:cNvSpPr>
            <p:nvPr/>
          </p:nvSpPr>
          <p:spPr>
            <a:xfrm>
              <a:off x="3795420" y="2919406"/>
              <a:ext cx="1746181" cy="1746066"/>
            </a:xfrm>
            <a:prstGeom prst="donut">
              <a:avLst>
                <a:gd name="adj" fmla="val 10184"/>
              </a:avLst>
            </a:prstGeom>
            <a:gradFill>
              <a:gsLst>
                <a:gs pos="0">
                  <a:schemeClr val="accent5"/>
                </a:gs>
                <a:gs pos="100000">
                  <a:schemeClr val="accent6"/>
                </a:gs>
                <a:gs pos="50000">
                  <a:schemeClr val="accent3"/>
                </a:gs>
              </a:gsLs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grpSp>
      <p:sp>
        <p:nvSpPr>
          <p:cNvPr id="21" name="TextBox 20"/>
          <p:cNvSpPr txBox="1"/>
          <p:nvPr/>
        </p:nvSpPr>
        <p:spPr>
          <a:xfrm>
            <a:off x="4432574" y="3263321"/>
            <a:ext cx="287258" cy="369332"/>
          </a:xfrm>
          <a:prstGeom prst="rect">
            <a:avLst/>
          </a:prstGeom>
          <a:noFill/>
        </p:spPr>
        <p:txBody>
          <a:bodyPr wrap="none" rtlCol="0">
            <a:spAutoFit/>
          </a:bodyPr>
          <a:lstStyle/>
          <a:p>
            <a:r>
              <a:rPr lang="en-US" dirty="0" smtClean="0"/>
              <a:t>x</a:t>
            </a:r>
            <a:endParaRPr lang="en-US" dirty="0"/>
          </a:p>
        </p:txBody>
      </p:sp>
      <p:sp>
        <p:nvSpPr>
          <p:cNvPr id="22" name="TextBox 21"/>
          <p:cNvSpPr txBox="1"/>
          <p:nvPr/>
        </p:nvSpPr>
        <p:spPr>
          <a:xfrm>
            <a:off x="1" y="6435277"/>
            <a:ext cx="1014934" cy="307777"/>
          </a:xfrm>
          <a:prstGeom prst="rect">
            <a:avLst/>
          </a:prstGeom>
          <a:noFill/>
        </p:spPr>
        <p:txBody>
          <a:bodyPr wrap="none" rtlCol="0" anchor="ctr">
            <a:spAutoFit/>
          </a:bodyPr>
          <a:lstStyle/>
          <a:p>
            <a:r>
              <a:rPr lang="en-US" sz="1400" dirty="0" smtClean="0">
                <a:solidFill>
                  <a:schemeClr val="bg1">
                    <a:lumMod val="85000"/>
                  </a:schemeClr>
                </a:solidFill>
                <a:latin typeface="Rockwell"/>
                <a:cs typeface="Rockwell"/>
              </a:rPr>
              <a:t>MCB 293S</a:t>
            </a:r>
          </a:p>
        </p:txBody>
      </p:sp>
      <p:sp>
        <p:nvSpPr>
          <p:cNvPr id="23" name="Rectangle 22"/>
          <p:cNvSpPr/>
          <p:nvPr/>
        </p:nvSpPr>
        <p:spPr>
          <a:xfrm>
            <a:off x="3139571" y="6332355"/>
            <a:ext cx="1428245" cy="539114"/>
          </a:xfrm>
          <a:prstGeom prst="rect">
            <a:avLst/>
          </a:prstGeom>
          <a:solidFill>
            <a:schemeClr val="accent3">
              <a:lumMod val="50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rgbClr val="FFFFFF"/>
                </a:solidFill>
                <a:latin typeface="Rockwell"/>
                <a:cs typeface="Rockwell"/>
              </a:rPr>
              <a:t>Exploratory</a:t>
            </a:r>
          </a:p>
          <a:p>
            <a:pPr algn="ctr"/>
            <a:r>
              <a:rPr lang="en-US" sz="1400" dirty="0" smtClean="0">
                <a:solidFill>
                  <a:srgbClr val="FFFFFF"/>
                </a:solidFill>
                <a:latin typeface="Rockwell"/>
                <a:cs typeface="Rockwell"/>
              </a:rPr>
              <a:t>Data Analysis</a:t>
            </a:r>
            <a:endParaRPr lang="en-US" sz="1400" dirty="0">
              <a:solidFill>
                <a:srgbClr val="FFFFFF"/>
              </a:solidFill>
              <a:latin typeface="Rockwell"/>
              <a:cs typeface="Rockwell"/>
            </a:endParaRPr>
          </a:p>
        </p:txBody>
      </p:sp>
      <p:sp>
        <p:nvSpPr>
          <p:cNvPr id="24" name="Rectangle 23"/>
          <p:cNvSpPr/>
          <p:nvPr/>
        </p:nvSpPr>
        <p:spPr>
          <a:xfrm>
            <a:off x="4567817" y="6332355"/>
            <a:ext cx="1428245" cy="539114"/>
          </a:xfrm>
          <a:prstGeom prst="rect">
            <a:avLst/>
          </a:prstGeom>
          <a:solidFill>
            <a:schemeClr val="accent3">
              <a:lumMod val="60000"/>
              <a:lumOff val="4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rgbClr val="FFFFFF"/>
                </a:solidFill>
                <a:latin typeface="Rockwell"/>
                <a:cs typeface="Rockwell"/>
              </a:rPr>
              <a:t>Data Visualization</a:t>
            </a:r>
            <a:endParaRPr lang="en-US" sz="1400" dirty="0">
              <a:solidFill>
                <a:srgbClr val="FFFFFF"/>
              </a:solidFill>
              <a:latin typeface="Rockwell"/>
              <a:cs typeface="Rockwell"/>
            </a:endParaRPr>
          </a:p>
        </p:txBody>
      </p:sp>
      <p:sp>
        <p:nvSpPr>
          <p:cNvPr id="25" name="TextBox 24"/>
          <p:cNvSpPr txBox="1"/>
          <p:nvPr/>
        </p:nvSpPr>
        <p:spPr>
          <a:xfrm>
            <a:off x="8344983" y="6435277"/>
            <a:ext cx="799017" cy="307777"/>
          </a:xfrm>
          <a:prstGeom prst="rect">
            <a:avLst/>
          </a:prstGeom>
          <a:noFill/>
        </p:spPr>
        <p:txBody>
          <a:bodyPr wrap="none" rtlCol="0" anchor="ctr">
            <a:spAutoFit/>
          </a:bodyPr>
          <a:lstStyle/>
          <a:p>
            <a:pPr algn="r"/>
            <a:r>
              <a:rPr lang="en-US" sz="1400" dirty="0" smtClean="0">
                <a:solidFill>
                  <a:schemeClr val="bg1">
                    <a:lumMod val="85000"/>
                  </a:schemeClr>
                </a:solidFill>
                <a:latin typeface="Rockwell"/>
                <a:cs typeface="Rockwell"/>
              </a:rPr>
              <a:t>Week 1</a:t>
            </a:r>
          </a:p>
        </p:txBody>
      </p:sp>
    </p:spTree>
    <p:extLst>
      <p:ext uri="{BB962C8B-B14F-4D97-AF65-F5344CB8AC3E}">
        <p14:creationId xmlns:p14="http://schemas.microsoft.com/office/powerpoint/2010/main" val="364969010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1"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92596" y="1"/>
            <a:ext cx="8955499" cy="767328"/>
          </a:xfrm>
        </p:spPr>
        <p:txBody>
          <a:bodyPr>
            <a:normAutofit/>
          </a:bodyPr>
          <a:lstStyle/>
          <a:p>
            <a:pPr algn="l"/>
            <a:r>
              <a:rPr lang="en-US" sz="3600" dirty="0" smtClean="0">
                <a:solidFill>
                  <a:schemeClr val="tx1">
                    <a:lumMod val="65000"/>
                    <a:lumOff val="35000"/>
                  </a:schemeClr>
                </a:solidFill>
                <a:latin typeface="Rockwell"/>
                <a:cs typeface="Rockwell"/>
              </a:rPr>
              <a:t>Types of Data</a:t>
            </a:r>
            <a:endParaRPr lang="en-US" sz="3600" dirty="0">
              <a:solidFill>
                <a:schemeClr val="tx1">
                  <a:lumMod val="65000"/>
                  <a:lumOff val="35000"/>
                </a:schemeClr>
              </a:solidFill>
              <a:latin typeface="Rockwell"/>
              <a:cs typeface="Rockwell"/>
            </a:endParaRPr>
          </a:p>
        </p:txBody>
      </p:sp>
      <p:sp>
        <p:nvSpPr>
          <p:cNvPr id="6" name="Rectangle 5"/>
          <p:cNvSpPr/>
          <p:nvPr/>
        </p:nvSpPr>
        <p:spPr>
          <a:xfrm>
            <a:off x="0" y="723606"/>
            <a:ext cx="4567817" cy="90786"/>
          </a:xfrm>
          <a:prstGeom prst="rect">
            <a:avLst/>
          </a:prstGeom>
          <a:solidFill>
            <a:schemeClr val="accent3">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chemeClr val="accent3">
                  <a:lumMod val="50000"/>
                </a:schemeClr>
              </a:solidFill>
              <a:latin typeface="Helvetica"/>
              <a:cs typeface="Helvetica"/>
            </a:endParaRPr>
          </a:p>
        </p:txBody>
      </p:sp>
      <p:sp>
        <p:nvSpPr>
          <p:cNvPr id="7" name="Rectangle 6"/>
          <p:cNvSpPr/>
          <p:nvPr/>
        </p:nvSpPr>
        <p:spPr>
          <a:xfrm>
            <a:off x="1" y="6318886"/>
            <a:ext cx="9143998" cy="539114"/>
          </a:xfrm>
          <a:prstGeom prst="rect">
            <a:avLst/>
          </a:prstGeom>
          <a:solidFill>
            <a:schemeClr val="accent3">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chemeClr val="accent3">
                  <a:lumMod val="50000"/>
                </a:schemeClr>
              </a:solidFill>
              <a:latin typeface="Helvetica"/>
              <a:cs typeface="Helvetica"/>
            </a:endParaRPr>
          </a:p>
        </p:txBody>
      </p:sp>
      <p:sp>
        <p:nvSpPr>
          <p:cNvPr id="5" name="TextBox 4"/>
          <p:cNvSpPr txBox="1"/>
          <p:nvPr/>
        </p:nvSpPr>
        <p:spPr>
          <a:xfrm>
            <a:off x="1221244" y="1553183"/>
            <a:ext cx="547821" cy="646331"/>
          </a:xfrm>
          <a:prstGeom prst="rect">
            <a:avLst/>
          </a:prstGeom>
          <a:noFill/>
        </p:spPr>
        <p:txBody>
          <a:bodyPr wrap="none" rtlCol="0">
            <a:spAutoFit/>
          </a:bodyPr>
          <a:lstStyle/>
          <a:p>
            <a:r>
              <a:rPr lang="en-US" sz="3600" dirty="0" smtClean="0"/>
              <a:t>X:</a:t>
            </a:r>
            <a:endParaRPr lang="en-US" sz="3600" dirty="0"/>
          </a:p>
        </p:txBody>
      </p:sp>
      <p:grpSp>
        <p:nvGrpSpPr>
          <p:cNvPr id="8" name="Group 7"/>
          <p:cNvGrpSpPr>
            <a:grpSpLocks noChangeAspect="1"/>
          </p:cNvGrpSpPr>
          <p:nvPr/>
        </p:nvGrpSpPr>
        <p:grpSpPr>
          <a:xfrm>
            <a:off x="3775619" y="1345992"/>
            <a:ext cx="1445975" cy="1143581"/>
            <a:chOff x="2202569" y="2440962"/>
            <a:chExt cx="3339032" cy="2640745"/>
          </a:xfrm>
        </p:grpSpPr>
        <p:sp>
          <p:nvSpPr>
            <p:cNvPr id="9" name="Rectangle 8"/>
            <p:cNvSpPr/>
            <p:nvPr/>
          </p:nvSpPr>
          <p:spPr>
            <a:xfrm>
              <a:off x="2202569" y="2440962"/>
              <a:ext cx="211057" cy="2640745"/>
            </a:xfrm>
            <a:prstGeom prst="rect">
              <a:avLst/>
            </a:prstGeom>
            <a:gradFill>
              <a:gsLst>
                <a:gs pos="100000">
                  <a:schemeClr val="accent6"/>
                </a:gs>
                <a:gs pos="0">
                  <a:schemeClr val="accent5"/>
                </a:gs>
                <a:gs pos="50000">
                  <a:schemeClr val="accent3"/>
                </a:gs>
              </a:gsLs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3018807" y="2440962"/>
              <a:ext cx="211057" cy="892437"/>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3018807" y="3333399"/>
              <a:ext cx="211057" cy="1053411"/>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3018807" y="4386810"/>
              <a:ext cx="211057" cy="694897"/>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Donut 12"/>
            <p:cNvSpPr>
              <a:spLocks noChangeAspect="1"/>
            </p:cNvSpPr>
            <p:nvPr/>
          </p:nvSpPr>
          <p:spPr>
            <a:xfrm>
              <a:off x="3795420" y="2919406"/>
              <a:ext cx="1746181" cy="1746066"/>
            </a:xfrm>
            <a:prstGeom prst="donut">
              <a:avLst>
                <a:gd name="adj" fmla="val 10184"/>
              </a:avLst>
            </a:prstGeom>
            <a:gradFill>
              <a:gsLst>
                <a:gs pos="0">
                  <a:schemeClr val="accent5"/>
                </a:gs>
                <a:gs pos="100000">
                  <a:schemeClr val="accent6"/>
                </a:gs>
                <a:gs pos="50000">
                  <a:schemeClr val="accent3"/>
                </a:gs>
              </a:gsLs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grpSp>
      <p:sp>
        <p:nvSpPr>
          <p:cNvPr id="14" name="TextBox 13"/>
          <p:cNvSpPr txBox="1"/>
          <p:nvPr/>
        </p:nvSpPr>
        <p:spPr>
          <a:xfrm>
            <a:off x="1221244" y="3187483"/>
            <a:ext cx="533169" cy="646331"/>
          </a:xfrm>
          <a:prstGeom prst="rect">
            <a:avLst/>
          </a:prstGeom>
          <a:noFill/>
        </p:spPr>
        <p:txBody>
          <a:bodyPr wrap="none" rtlCol="0">
            <a:spAutoFit/>
          </a:bodyPr>
          <a:lstStyle/>
          <a:p>
            <a:r>
              <a:rPr lang="en-US" sz="3600" dirty="0" smtClean="0"/>
              <a:t>Y:</a:t>
            </a:r>
            <a:endParaRPr lang="en-US" sz="3600" dirty="0"/>
          </a:p>
        </p:txBody>
      </p:sp>
      <p:grpSp>
        <p:nvGrpSpPr>
          <p:cNvPr id="15" name="Group 14"/>
          <p:cNvGrpSpPr>
            <a:grpSpLocks noChangeAspect="1"/>
          </p:cNvGrpSpPr>
          <p:nvPr/>
        </p:nvGrpSpPr>
        <p:grpSpPr>
          <a:xfrm>
            <a:off x="3775619" y="2980292"/>
            <a:ext cx="1445975" cy="1143581"/>
            <a:chOff x="2202569" y="2440962"/>
            <a:chExt cx="3339032" cy="2640745"/>
          </a:xfrm>
        </p:grpSpPr>
        <p:sp>
          <p:nvSpPr>
            <p:cNvPr id="16" name="Rectangle 15"/>
            <p:cNvSpPr/>
            <p:nvPr/>
          </p:nvSpPr>
          <p:spPr>
            <a:xfrm>
              <a:off x="2202569" y="2440962"/>
              <a:ext cx="211057" cy="2640745"/>
            </a:xfrm>
            <a:prstGeom prst="rect">
              <a:avLst/>
            </a:prstGeom>
            <a:gradFill>
              <a:gsLst>
                <a:gs pos="100000">
                  <a:schemeClr val="accent6"/>
                </a:gs>
                <a:gs pos="0">
                  <a:schemeClr val="accent5"/>
                </a:gs>
                <a:gs pos="50000">
                  <a:schemeClr val="accent3"/>
                </a:gs>
              </a:gsLs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3018807" y="2440962"/>
              <a:ext cx="211057" cy="892437"/>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3018807" y="3333399"/>
              <a:ext cx="211057" cy="1053411"/>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3018807" y="4386810"/>
              <a:ext cx="211057" cy="694897"/>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Donut 19"/>
            <p:cNvSpPr>
              <a:spLocks noChangeAspect="1"/>
            </p:cNvSpPr>
            <p:nvPr/>
          </p:nvSpPr>
          <p:spPr>
            <a:xfrm>
              <a:off x="3795420" y="2919406"/>
              <a:ext cx="1746181" cy="1746066"/>
            </a:xfrm>
            <a:prstGeom prst="donut">
              <a:avLst>
                <a:gd name="adj" fmla="val 10184"/>
              </a:avLst>
            </a:prstGeom>
            <a:gradFill>
              <a:gsLst>
                <a:gs pos="0">
                  <a:schemeClr val="accent5"/>
                </a:gs>
                <a:gs pos="100000">
                  <a:schemeClr val="accent6"/>
                </a:gs>
                <a:gs pos="50000">
                  <a:schemeClr val="accent3"/>
                </a:gs>
              </a:gsLs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grpSp>
      <p:sp>
        <p:nvSpPr>
          <p:cNvPr id="21" name="TextBox 20"/>
          <p:cNvSpPr txBox="1"/>
          <p:nvPr/>
        </p:nvSpPr>
        <p:spPr>
          <a:xfrm>
            <a:off x="4321778" y="2538213"/>
            <a:ext cx="287258" cy="369332"/>
          </a:xfrm>
          <a:prstGeom prst="rect">
            <a:avLst/>
          </a:prstGeom>
          <a:noFill/>
        </p:spPr>
        <p:txBody>
          <a:bodyPr wrap="none" rtlCol="0">
            <a:spAutoFit/>
          </a:bodyPr>
          <a:lstStyle/>
          <a:p>
            <a:r>
              <a:rPr lang="en-US" dirty="0" smtClean="0"/>
              <a:t>x</a:t>
            </a:r>
            <a:endParaRPr lang="en-US" dirty="0"/>
          </a:p>
        </p:txBody>
      </p:sp>
      <p:sp>
        <p:nvSpPr>
          <p:cNvPr id="22" name="TextBox 21"/>
          <p:cNvSpPr txBox="1"/>
          <p:nvPr/>
        </p:nvSpPr>
        <p:spPr>
          <a:xfrm>
            <a:off x="1221244" y="4807515"/>
            <a:ext cx="533169" cy="646331"/>
          </a:xfrm>
          <a:prstGeom prst="rect">
            <a:avLst/>
          </a:prstGeom>
          <a:noFill/>
        </p:spPr>
        <p:txBody>
          <a:bodyPr wrap="none" rtlCol="0">
            <a:spAutoFit/>
          </a:bodyPr>
          <a:lstStyle/>
          <a:p>
            <a:r>
              <a:rPr lang="en-US" sz="3600" dirty="0" smtClean="0"/>
              <a:t>Z:</a:t>
            </a:r>
            <a:endParaRPr lang="en-US" sz="3600" dirty="0"/>
          </a:p>
        </p:txBody>
      </p:sp>
      <p:grpSp>
        <p:nvGrpSpPr>
          <p:cNvPr id="23" name="Group 22"/>
          <p:cNvGrpSpPr>
            <a:grpSpLocks noChangeAspect="1"/>
          </p:cNvGrpSpPr>
          <p:nvPr/>
        </p:nvGrpSpPr>
        <p:grpSpPr>
          <a:xfrm>
            <a:off x="3775619" y="4600324"/>
            <a:ext cx="1445975" cy="1143581"/>
            <a:chOff x="2202569" y="2440962"/>
            <a:chExt cx="3339032" cy="2640745"/>
          </a:xfrm>
        </p:grpSpPr>
        <p:sp>
          <p:nvSpPr>
            <p:cNvPr id="24" name="Rectangle 23"/>
            <p:cNvSpPr/>
            <p:nvPr/>
          </p:nvSpPr>
          <p:spPr>
            <a:xfrm>
              <a:off x="2202569" y="2440962"/>
              <a:ext cx="211057" cy="2640745"/>
            </a:xfrm>
            <a:prstGeom prst="rect">
              <a:avLst/>
            </a:prstGeom>
            <a:gradFill>
              <a:gsLst>
                <a:gs pos="100000">
                  <a:schemeClr val="accent6"/>
                </a:gs>
                <a:gs pos="0">
                  <a:schemeClr val="accent5"/>
                </a:gs>
                <a:gs pos="50000">
                  <a:schemeClr val="accent3"/>
                </a:gs>
              </a:gsLs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a:off x="3018807" y="2440962"/>
              <a:ext cx="211057" cy="892437"/>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p:cNvSpPr/>
            <p:nvPr/>
          </p:nvSpPr>
          <p:spPr>
            <a:xfrm>
              <a:off x="3018807" y="3333399"/>
              <a:ext cx="211057" cy="1053411"/>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p:nvPr/>
          </p:nvSpPr>
          <p:spPr>
            <a:xfrm>
              <a:off x="3018807" y="4386810"/>
              <a:ext cx="211057" cy="694897"/>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Donut 27"/>
            <p:cNvSpPr>
              <a:spLocks noChangeAspect="1"/>
            </p:cNvSpPr>
            <p:nvPr/>
          </p:nvSpPr>
          <p:spPr>
            <a:xfrm>
              <a:off x="3795420" y="2919406"/>
              <a:ext cx="1746181" cy="1746066"/>
            </a:xfrm>
            <a:prstGeom prst="donut">
              <a:avLst>
                <a:gd name="adj" fmla="val 10184"/>
              </a:avLst>
            </a:prstGeom>
            <a:gradFill>
              <a:gsLst>
                <a:gs pos="0">
                  <a:schemeClr val="accent5"/>
                </a:gs>
                <a:gs pos="100000">
                  <a:schemeClr val="accent6"/>
                </a:gs>
                <a:gs pos="50000">
                  <a:schemeClr val="accent3"/>
                </a:gs>
              </a:gsLs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grpSp>
      <p:sp>
        <p:nvSpPr>
          <p:cNvPr id="29" name="TextBox 28"/>
          <p:cNvSpPr txBox="1"/>
          <p:nvPr/>
        </p:nvSpPr>
        <p:spPr>
          <a:xfrm>
            <a:off x="4321778" y="4158245"/>
            <a:ext cx="287258" cy="369332"/>
          </a:xfrm>
          <a:prstGeom prst="rect">
            <a:avLst/>
          </a:prstGeom>
          <a:noFill/>
        </p:spPr>
        <p:txBody>
          <a:bodyPr wrap="none" rtlCol="0">
            <a:spAutoFit/>
          </a:bodyPr>
          <a:lstStyle/>
          <a:p>
            <a:r>
              <a:rPr lang="en-US" dirty="0" smtClean="0"/>
              <a:t>x</a:t>
            </a:r>
            <a:endParaRPr lang="en-US" dirty="0"/>
          </a:p>
        </p:txBody>
      </p:sp>
      <p:sp>
        <p:nvSpPr>
          <p:cNvPr id="30" name="TextBox 29"/>
          <p:cNvSpPr txBox="1"/>
          <p:nvPr/>
        </p:nvSpPr>
        <p:spPr>
          <a:xfrm>
            <a:off x="1" y="6435277"/>
            <a:ext cx="1014934" cy="307777"/>
          </a:xfrm>
          <a:prstGeom prst="rect">
            <a:avLst/>
          </a:prstGeom>
          <a:noFill/>
        </p:spPr>
        <p:txBody>
          <a:bodyPr wrap="none" rtlCol="0" anchor="ctr">
            <a:spAutoFit/>
          </a:bodyPr>
          <a:lstStyle/>
          <a:p>
            <a:r>
              <a:rPr lang="en-US" sz="1400" dirty="0" smtClean="0">
                <a:solidFill>
                  <a:schemeClr val="bg1">
                    <a:lumMod val="85000"/>
                  </a:schemeClr>
                </a:solidFill>
                <a:latin typeface="Rockwell"/>
                <a:cs typeface="Rockwell"/>
              </a:rPr>
              <a:t>MCB 293S</a:t>
            </a:r>
          </a:p>
        </p:txBody>
      </p:sp>
      <p:sp>
        <p:nvSpPr>
          <p:cNvPr id="31" name="Rectangle 30"/>
          <p:cNvSpPr/>
          <p:nvPr/>
        </p:nvSpPr>
        <p:spPr>
          <a:xfrm>
            <a:off x="3139571" y="6332355"/>
            <a:ext cx="1428245" cy="539114"/>
          </a:xfrm>
          <a:prstGeom prst="rect">
            <a:avLst/>
          </a:prstGeom>
          <a:solidFill>
            <a:schemeClr val="accent3">
              <a:lumMod val="50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rgbClr val="FFFFFF"/>
                </a:solidFill>
                <a:latin typeface="Rockwell"/>
                <a:cs typeface="Rockwell"/>
              </a:rPr>
              <a:t>Exploratory</a:t>
            </a:r>
          </a:p>
          <a:p>
            <a:pPr algn="ctr"/>
            <a:r>
              <a:rPr lang="en-US" sz="1400" dirty="0" smtClean="0">
                <a:solidFill>
                  <a:srgbClr val="FFFFFF"/>
                </a:solidFill>
                <a:latin typeface="Rockwell"/>
                <a:cs typeface="Rockwell"/>
              </a:rPr>
              <a:t>Data Analysis</a:t>
            </a:r>
            <a:endParaRPr lang="en-US" sz="1400" dirty="0">
              <a:solidFill>
                <a:srgbClr val="FFFFFF"/>
              </a:solidFill>
              <a:latin typeface="Rockwell"/>
              <a:cs typeface="Rockwell"/>
            </a:endParaRPr>
          </a:p>
        </p:txBody>
      </p:sp>
      <p:sp>
        <p:nvSpPr>
          <p:cNvPr id="32" name="Rectangle 31"/>
          <p:cNvSpPr/>
          <p:nvPr/>
        </p:nvSpPr>
        <p:spPr>
          <a:xfrm>
            <a:off x="4567817" y="6332355"/>
            <a:ext cx="1428245" cy="539114"/>
          </a:xfrm>
          <a:prstGeom prst="rect">
            <a:avLst/>
          </a:prstGeom>
          <a:solidFill>
            <a:schemeClr val="accent3">
              <a:lumMod val="60000"/>
              <a:lumOff val="4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rgbClr val="FFFFFF"/>
                </a:solidFill>
                <a:latin typeface="Rockwell"/>
                <a:cs typeface="Rockwell"/>
              </a:rPr>
              <a:t>Data Visualization</a:t>
            </a:r>
            <a:endParaRPr lang="en-US" sz="1400" dirty="0">
              <a:solidFill>
                <a:srgbClr val="FFFFFF"/>
              </a:solidFill>
              <a:latin typeface="Rockwell"/>
              <a:cs typeface="Rockwell"/>
            </a:endParaRPr>
          </a:p>
        </p:txBody>
      </p:sp>
      <p:sp>
        <p:nvSpPr>
          <p:cNvPr id="33" name="TextBox 32"/>
          <p:cNvSpPr txBox="1"/>
          <p:nvPr/>
        </p:nvSpPr>
        <p:spPr>
          <a:xfrm>
            <a:off x="8344983" y="6435277"/>
            <a:ext cx="799017" cy="307777"/>
          </a:xfrm>
          <a:prstGeom prst="rect">
            <a:avLst/>
          </a:prstGeom>
          <a:noFill/>
        </p:spPr>
        <p:txBody>
          <a:bodyPr wrap="none" rtlCol="0" anchor="ctr">
            <a:spAutoFit/>
          </a:bodyPr>
          <a:lstStyle/>
          <a:p>
            <a:pPr algn="r"/>
            <a:r>
              <a:rPr lang="en-US" sz="1400" dirty="0" smtClean="0">
                <a:solidFill>
                  <a:schemeClr val="bg1">
                    <a:lumMod val="85000"/>
                  </a:schemeClr>
                </a:solidFill>
                <a:latin typeface="Rockwell"/>
                <a:cs typeface="Rockwell"/>
              </a:rPr>
              <a:t>Week 1</a:t>
            </a:r>
          </a:p>
        </p:txBody>
      </p:sp>
    </p:spTree>
    <p:extLst>
      <p:ext uri="{BB962C8B-B14F-4D97-AF65-F5344CB8AC3E}">
        <p14:creationId xmlns:p14="http://schemas.microsoft.com/office/powerpoint/2010/main" val="1738726802"/>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92596" y="1"/>
            <a:ext cx="8955499" cy="767328"/>
          </a:xfrm>
        </p:spPr>
        <p:txBody>
          <a:bodyPr>
            <a:normAutofit/>
          </a:bodyPr>
          <a:lstStyle/>
          <a:p>
            <a:pPr algn="l"/>
            <a:r>
              <a:rPr lang="en-US" sz="3600" dirty="0" smtClean="0">
                <a:solidFill>
                  <a:schemeClr val="tx1">
                    <a:lumMod val="65000"/>
                    <a:lumOff val="35000"/>
                  </a:schemeClr>
                </a:solidFill>
                <a:latin typeface="Rockwell"/>
                <a:cs typeface="Rockwell"/>
              </a:rPr>
              <a:t>Types of Data</a:t>
            </a:r>
            <a:endParaRPr lang="en-US" sz="3600" dirty="0">
              <a:solidFill>
                <a:schemeClr val="tx1">
                  <a:lumMod val="65000"/>
                  <a:lumOff val="35000"/>
                </a:schemeClr>
              </a:solidFill>
              <a:latin typeface="Rockwell"/>
              <a:cs typeface="Rockwell"/>
            </a:endParaRPr>
          </a:p>
        </p:txBody>
      </p:sp>
      <p:sp>
        <p:nvSpPr>
          <p:cNvPr id="6" name="Rectangle 5"/>
          <p:cNvSpPr/>
          <p:nvPr/>
        </p:nvSpPr>
        <p:spPr>
          <a:xfrm>
            <a:off x="0" y="723606"/>
            <a:ext cx="4567817" cy="90786"/>
          </a:xfrm>
          <a:prstGeom prst="rect">
            <a:avLst/>
          </a:prstGeom>
          <a:solidFill>
            <a:schemeClr val="accent3">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chemeClr val="accent3">
                  <a:lumMod val="50000"/>
                </a:schemeClr>
              </a:solidFill>
              <a:latin typeface="Helvetica"/>
              <a:cs typeface="Helvetica"/>
            </a:endParaRPr>
          </a:p>
        </p:txBody>
      </p:sp>
      <p:sp>
        <p:nvSpPr>
          <p:cNvPr id="7" name="Rectangle 6"/>
          <p:cNvSpPr/>
          <p:nvPr/>
        </p:nvSpPr>
        <p:spPr>
          <a:xfrm>
            <a:off x="1" y="6318886"/>
            <a:ext cx="9143998" cy="539114"/>
          </a:xfrm>
          <a:prstGeom prst="rect">
            <a:avLst/>
          </a:prstGeom>
          <a:solidFill>
            <a:schemeClr val="accent3">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chemeClr val="accent3">
                  <a:lumMod val="50000"/>
                </a:schemeClr>
              </a:solidFill>
              <a:latin typeface="Helvetica"/>
              <a:cs typeface="Helvetica"/>
            </a:endParaRPr>
          </a:p>
        </p:txBody>
      </p:sp>
      <p:sp>
        <p:nvSpPr>
          <p:cNvPr id="5" name="Rectangle 4"/>
          <p:cNvSpPr/>
          <p:nvPr/>
        </p:nvSpPr>
        <p:spPr>
          <a:xfrm>
            <a:off x="4474902" y="2058034"/>
            <a:ext cx="1746181" cy="3391120"/>
          </a:xfrm>
          <a:prstGeom prst="rect">
            <a:avLst/>
          </a:prstGeom>
          <a:solidFill>
            <a:schemeClr val="accent6"/>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rot="16200000">
            <a:off x="3537031" y="3428912"/>
            <a:ext cx="1082185" cy="646331"/>
          </a:xfrm>
          <a:prstGeom prst="rect">
            <a:avLst/>
          </a:prstGeom>
          <a:noFill/>
        </p:spPr>
        <p:txBody>
          <a:bodyPr wrap="none" rtlCol="0">
            <a:spAutoFit/>
          </a:bodyPr>
          <a:lstStyle/>
          <a:p>
            <a:pPr algn="ctr"/>
            <a:r>
              <a:rPr lang="en-US" dirty="0" smtClean="0"/>
              <a:t>Genes</a:t>
            </a:r>
          </a:p>
          <a:p>
            <a:r>
              <a:rPr lang="en-US" dirty="0" smtClean="0"/>
              <a:t>(~20,000)</a:t>
            </a:r>
            <a:endParaRPr lang="en-US" dirty="0"/>
          </a:p>
        </p:txBody>
      </p:sp>
      <p:sp>
        <p:nvSpPr>
          <p:cNvPr id="9" name="TextBox 8"/>
          <p:cNvSpPr txBox="1"/>
          <p:nvPr/>
        </p:nvSpPr>
        <p:spPr>
          <a:xfrm>
            <a:off x="4858263" y="1339552"/>
            <a:ext cx="966931" cy="646331"/>
          </a:xfrm>
          <a:prstGeom prst="rect">
            <a:avLst/>
          </a:prstGeom>
          <a:noFill/>
        </p:spPr>
        <p:txBody>
          <a:bodyPr wrap="none" rtlCol="0">
            <a:spAutoFit/>
          </a:bodyPr>
          <a:lstStyle/>
          <a:p>
            <a:pPr algn="ctr"/>
            <a:r>
              <a:rPr lang="en-US" dirty="0" smtClean="0"/>
              <a:t>Samples</a:t>
            </a:r>
          </a:p>
          <a:p>
            <a:r>
              <a:rPr lang="en-US" dirty="0" smtClean="0"/>
              <a:t>(~100)</a:t>
            </a:r>
            <a:endParaRPr lang="en-US" dirty="0"/>
          </a:p>
        </p:txBody>
      </p:sp>
      <p:sp>
        <p:nvSpPr>
          <p:cNvPr id="10" name="TextBox 9"/>
          <p:cNvSpPr txBox="1"/>
          <p:nvPr/>
        </p:nvSpPr>
        <p:spPr>
          <a:xfrm>
            <a:off x="1010187" y="2698858"/>
            <a:ext cx="1846785" cy="523220"/>
          </a:xfrm>
          <a:prstGeom prst="rect">
            <a:avLst/>
          </a:prstGeom>
          <a:noFill/>
        </p:spPr>
        <p:txBody>
          <a:bodyPr wrap="none" rtlCol="0">
            <a:spAutoFit/>
          </a:bodyPr>
          <a:lstStyle/>
          <a:p>
            <a:r>
              <a:rPr lang="en-US" sz="2800" dirty="0" smtClean="0">
                <a:latin typeface="Avenir Next Demi Bold"/>
                <a:cs typeface="Avenir Next Demi Bold"/>
              </a:rPr>
              <a:t>Genomics</a:t>
            </a:r>
            <a:endParaRPr lang="en-US" sz="2800" dirty="0">
              <a:latin typeface="Avenir Next Demi Bold"/>
              <a:cs typeface="Avenir Next Demi Bold"/>
            </a:endParaRPr>
          </a:p>
        </p:txBody>
      </p:sp>
      <p:sp>
        <p:nvSpPr>
          <p:cNvPr id="11" name="TextBox 10"/>
          <p:cNvSpPr txBox="1"/>
          <p:nvPr/>
        </p:nvSpPr>
        <p:spPr>
          <a:xfrm>
            <a:off x="1" y="6435277"/>
            <a:ext cx="1014934" cy="307777"/>
          </a:xfrm>
          <a:prstGeom prst="rect">
            <a:avLst/>
          </a:prstGeom>
          <a:noFill/>
        </p:spPr>
        <p:txBody>
          <a:bodyPr wrap="none" rtlCol="0" anchor="ctr">
            <a:spAutoFit/>
          </a:bodyPr>
          <a:lstStyle/>
          <a:p>
            <a:r>
              <a:rPr lang="en-US" sz="1400" dirty="0" smtClean="0">
                <a:solidFill>
                  <a:schemeClr val="bg1">
                    <a:lumMod val="85000"/>
                  </a:schemeClr>
                </a:solidFill>
                <a:latin typeface="Rockwell"/>
                <a:cs typeface="Rockwell"/>
              </a:rPr>
              <a:t>MCB 293S</a:t>
            </a:r>
          </a:p>
        </p:txBody>
      </p:sp>
      <p:sp>
        <p:nvSpPr>
          <p:cNvPr id="12" name="Rectangle 11"/>
          <p:cNvSpPr/>
          <p:nvPr/>
        </p:nvSpPr>
        <p:spPr>
          <a:xfrm>
            <a:off x="3139571" y="6332355"/>
            <a:ext cx="1428245" cy="539114"/>
          </a:xfrm>
          <a:prstGeom prst="rect">
            <a:avLst/>
          </a:prstGeom>
          <a:solidFill>
            <a:schemeClr val="accent3">
              <a:lumMod val="50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rgbClr val="FFFFFF"/>
                </a:solidFill>
                <a:latin typeface="Rockwell"/>
                <a:cs typeface="Rockwell"/>
              </a:rPr>
              <a:t>Exploratory</a:t>
            </a:r>
          </a:p>
          <a:p>
            <a:pPr algn="ctr"/>
            <a:r>
              <a:rPr lang="en-US" sz="1400" dirty="0" smtClean="0">
                <a:solidFill>
                  <a:srgbClr val="FFFFFF"/>
                </a:solidFill>
                <a:latin typeface="Rockwell"/>
                <a:cs typeface="Rockwell"/>
              </a:rPr>
              <a:t>Data Analysis</a:t>
            </a:r>
            <a:endParaRPr lang="en-US" sz="1400" dirty="0">
              <a:solidFill>
                <a:srgbClr val="FFFFFF"/>
              </a:solidFill>
              <a:latin typeface="Rockwell"/>
              <a:cs typeface="Rockwell"/>
            </a:endParaRPr>
          </a:p>
        </p:txBody>
      </p:sp>
      <p:sp>
        <p:nvSpPr>
          <p:cNvPr id="13" name="Rectangle 12"/>
          <p:cNvSpPr/>
          <p:nvPr/>
        </p:nvSpPr>
        <p:spPr>
          <a:xfrm>
            <a:off x="4567817" y="6332355"/>
            <a:ext cx="1428245" cy="539114"/>
          </a:xfrm>
          <a:prstGeom prst="rect">
            <a:avLst/>
          </a:prstGeom>
          <a:solidFill>
            <a:schemeClr val="accent3">
              <a:lumMod val="60000"/>
              <a:lumOff val="4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rgbClr val="FFFFFF"/>
                </a:solidFill>
                <a:latin typeface="Rockwell"/>
                <a:cs typeface="Rockwell"/>
              </a:rPr>
              <a:t>Data Visualization</a:t>
            </a:r>
            <a:endParaRPr lang="en-US" sz="1400" dirty="0">
              <a:solidFill>
                <a:srgbClr val="FFFFFF"/>
              </a:solidFill>
              <a:latin typeface="Rockwell"/>
              <a:cs typeface="Rockwell"/>
            </a:endParaRPr>
          </a:p>
        </p:txBody>
      </p:sp>
      <p:sp>
        <p:nvSpPr>
          <p:cNvPr id="14" name="TextBox 13"/>
          <p:cNvSpPr txBox="1"/>
          <p:nvPr/>
        </p:nvSpPr>
        <p:spPr>
          <a:xfrm>
            <a:off x="8344983" y="6435277"/>
            <a:ext cx="799017" cy="307777"/>
          </a:xfrm>
          <a:prstGeom prst="rect">
            <a:avLst/>
          </a:prstGeom>
          <a:noFill/>
        </p:spPr>
        <p:txBody>
          <a:bodyPr wrap="none" rtlCol="0" anchor="ctr">
            <a:spAutoFit/>
          </a:bodyPr>
          <a:lstStyle/>
          <a:p>
            <a:pPr algn="r"/>
            <a:r>
              <a:rPr lang="en-US" sz="1400" dirty="0" smtClean="0">
                <a:solidFill>
                  <a:schemeClr val="bg1">
                    <a:lumMod val="85000"/>
                  </a:schemeClr>
                </a:solidFill>
                <a:latin typeface="Rockwell"/>
                <a:cs typeface="Rockwell"/>
              </a:rPr>
              <a:t>Week 1</a:t>
            </a:r>
          </a:p>
        </p:txBody>
      </p:sp>
    </p:spTree>
    <p:extLst>
      <p:ext uri="{BB962C8B-B14F-4D97-AF65-F5344CB8AC3E}">
        <p14:creationId xmlns:p14="http://schemas.microsoft.com/office/powerpoint/2010/main" val="3649690108"/>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92596" y="1"/>
            <a:ext cx="8955499" cy="767328"/>
          </a:xfrm>
        </p:spPr>
        <p:txBody>
          <a:bodyPr>
            <a:normAutofit/>
          </a:bodyPr>
          <a:lstStyle/>
          <a:p>
            <a:pPr algn="l"/>
            <a:r>
              <a:rPr lang="en-US" sz="3600" dirty="0" smtClean="0">
                <a:solidFill>
                  <a:schemeClr val="tx1">
                    <a:lumMod val="65000"/>
                    <a:lumOff val="35000"/>
                  </a:schemeClr>
                </a:solidFill>
                <a:latin typeface="Rockwell"/>
                <a:cs typeface="Rockwell"/>
              </a:rPr>
              <a:t>Types of Data</a:t>
            </a:r>
            <a:endParaRPr lang="en-US" sz="3600" dirty="0">
              <a:solidFill>
                <a:schemeClr val="tx1">
                  <a:lumMod val="65000"/>
                  <a:lumOff val="35000"/>
                </a:schemeClr>
              </a:solidFill>
              <a:latin typeface="Rockwell"/>
              <a:cs typeface="Rockwell"/>
            </a:endParaRPr>
          </a:p>
        </p:txBody>
      </p:sp>
      <p:sp>
        <p:nvSpPr>
          <p:cNvPr id="6" name="Rectangle 5"/>
          <p:cNvSpPr/>
          <p:nvPr/>
        </p:nvSpPr>
        <p:spPr>
          <a:xfrm>
            <a:off x="0" y="723606"/>
            <a:ext cx="4567817" cy="90786"/>
          </a:xfrm>
          <a:prstGeom prst="rect">
            <a:avLst/>
          </a:prstGeom>
          <a:solidFill>
            <a:schemeClr val="accent3">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chemeClr val="accent3">
                  <a:lumMod val="50000"/>
                </a:schemeClr>
              </a:solidFill>
              <a:latin typeface="Helvetica"/>
              <a:cs typeface="Helvetica"/>
            </a:endParaRPr>
          </a:p>
        </p:txBody>
      </p:sp>
      <p:sp>
        <p:nvSpPr>
          <p:cNvPr id="7" name="Rectangle 6"/>
          <p:cNvSpPr/>
          <p:nvPr/>
        </p:nvSpPr>
        <p:spPr>
          <a:xfrm>
            <a:off x="1" y="6318886"/>
            <a:ext cx="9143998" cy="539114"/>
          </a:xfrm>
          <a:prstGeom prst="rect">
            <a:avLst/>
          </a:prstGeom>
          <a:solidFill>
            <a:schemeClr val="accent3">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chemeClr val="accent3">
                  <a:lumMod val="50000"/>
                </a:schemeClr>
              </a:solidFill>
              <a:latin typeface="Helvetica"/>
              <a:cs typeface="Helvetica"/>
            </a:endParaRPr>
          </a:p>
        </p:txBody>
      </p:sp>
      <p:cxnSp>
        <p:nvCxnSpPr>
          <p:cNvPr id="5" name="Straight Connector 4"/>
          <p:cNvCxnSpPr/>
          <p:nvPr/>
        </p:nvCxnSpPr>
        <p:spPr>
          <a:xfrm flipV="1">
            <a:off x="4912094" y="1971046"/>
            <a:ext cx="2054468" cy="24531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flipH="1" flipV="1">
            <a:off x="4912094" y="2216361"/>
            <a:ext cx="1179634" cy="789892"/>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flipV="1">
            <a:off x="4666520" y="4025684"/>
            <a:ext cx="765103" cy="1280521"/>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flipV="1">
            <a:off x="4666520" y="4025684"/>
            <a:ext cx="1728022" cy="6130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6091728" y="3006253"/>
            <a:ext cx="302814" cy="1080739"/>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6091728" y="1971046"/>
            <a:ext cx="874834" cy="1035207"/>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flipH="1" flipV="1">
            <a:off x="6091728" y="3006253"/>
            <a:ext cx="1620032" cy="46658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flipH="1" flipV="1">
            <a:off x="6394543" y="4086993"/>
            <a:ext cx="817350" cy="973897"/>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929073" y="2627336"/>
            <a:ext cx="1783594" cy="954107"/>
          </a:xfrm>
          <a:prstGeom prst="rect">
            <a:avLst/>
          </a:prstGeom>
          <a:noFill/>
        </p:spPr>
        <p:txBody>
          <a:bodyPr wrap="none" rtlCol="0">
            <a:spAutoFit/>
          </a:bodyPr>
          <a:lstStyle/>
          <a:p>
            <a:r>
              <a:rPr lang="en-US" sz="2800" dirty="0" smtClean="0">
                <a:latin typeface="Avenir Next Demi Bold"/>
                <a:cs typeface="Avenir Next Demi Bold"/>
              </a:rPr>
              <a:t>Graphs/</a:t>
            </a:r>
          </a:p>
          <a:p>
            <a:r>
              <a:rPr lang="en-US" sz="2800" dirty="0" smtClean="0">
                <a:latin typeface="Avenir Next Demi Bold"/>
                <a:cs typeface="Avenir Next Demi Bold"/>
              </a:rPr>
              <a:t>Networks</a:t>
            </a:r>
            <a:endParaRPr lang="en-US" sz="2800" dirty="0">
              <a:latin typeface="Avenir Next Demi Bold"/>
              <a:cs typeface="Avenir Next Demi Bold"/>
            </a:endParaRPr>
          </a:p>
        </p:txBody>
      </p:sp>
      <p:sp>
        <p:nvSpPr>
          <p:cNvPr id="16" name="Oval 15"/>
          <p:cNvSpPr/>
          <p:nvPr/>
        </p:nvSpPr>
        <p:spPr>
          <a:xfrm>
            <a:off x="4421431" y="3732583"/>
            <a:ext cx="490663" cy="490629"/>
          </a:xfrm>
          <a:prstGeom prst="ellipse">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t>X</a:t>
            </a:r>
            <a:r>
              <a:rPr lang="en-US" sz="1400" baseline="-25000" dirty="0"/>
              <a:t>4</a:t>
            </a:r>
            <a:endParaRPr lang="en-US" sz="1400" dirty="0"/>
          </a:p>
        </p:txBody>
      </p:sp>
      <p:sp>
        <p:nvSpPr>
          <p:cNvPr id="17" name="Oval 16"/>
          <p:cNvSpPr/>
          <p:nvPr/>
        </p:nvSpPr>
        <p:spPr>
          <a:xfrm>
            <a:off x="5846154" y="2760937"/>
            <a:ext cx="490663" cy="490629"/>
          </a:xfrm>
          <a:prstGeom prst="ellipse">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t>X</a:t>
            </a:r>
            <a:r>
              <a:rPr lang="en-US" sz="1400" baseline="-25000" dirty="0"/>
              <a:t>3</a:t>
            </a:r>
            <a:endParaRPr lang="en-US" sz="1400" dirty="0"/>
          </a:p>
        </p:txBody>
      </p:sp>
      <p:sp>
        <p:nvSpPr>
          <p:cNvPr id="18" name="Oval 17"/>
          <p:cNvSpPr/>
          <p:nvPr/>
        </p:nvSpPr>
        <p:spPr>
          <a:xfrm>
            <a:off x="7439306" y="3241954"/>
            <a:ext cx="490663" cy="490629"/>
          </a:xfrm>
          <a:prstGeom prst="ellipse">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t>X</a:t>
            </a:r>
            <a:r>
              <a:rPr lang="en-US" sz="1400" baseline="-25000" dirty="0"/>
              <a:t>6</a:t>
            </a:r>
            <a:endParaRPr lang="en-US" sz="1400" dirty="0"/>
          </a:p>
        </p:txBody>
      </p:sp>
      <p:sp>
        <p:nvSpPr>
          <p:cNvPr id="19" name="Oval 18"/>
          <p:cNvSpPr/>
          <p:nvPr/>
        </p:nvSpPr>
        <p:spPr>
          <a:xfrm>
            <a:off x="6172842" y="3848026"/>
            <a:ext cx="490663" cy="490629"/>
          </a:xfrm>
          <a:prstGeom prst="ellipse">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t>X</a:t>
            </a:r>
            <a:r>
              <a:rPr lang="en-US" sz="1400" baseline="-25000" dirty="0"/>
              <a:t>5</a:t>
            </a:r>
            <a:endParaRPr lang="en-US" sz="1400" dirty="0"/>
          </a:p>
        </p:txBody>
      </p:sp>
      <p:sp>
        <p:nvSpPr>
          <p:cNvPr id="20" name="Oval 19"/>
          <p:cNvSpPr/>
          <p:nvPr/>
        </p:nvSpPr>
        <p:spPr>
          <a:xfrm>
            <a:off x="6721230" y="1725732"/>
            <a:ext cx="490663" cy="490629"/>
          </a:xfrm>
          <a:prstGeom prst="ellipse">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t>X</a:t>
            </a:r>
            <a:r>
              <a:rPr lang="en-US" sz="1400" baseline="-25000" dirty="0"/>
              <a:t>2</a:t>
            </a:r>
            <a:endParaRPr lang="en-US" sz="1400" dirty="0"/>
          </a:p>
        </p:txBody>
      </p:sp>
      <p:sp>
        <p:nvSpPr>
          <p:cNvPr id="21" name="Oval 20"/>
          <p:cNvSpPr/>
          <p:nvPr/>
        </p:nvSpPr>
        <p:spPr>
          <a:xfrm>
            <a:off x="5183431" y="5060890"/>
            <a:ext cx="490663" cy="490629"/>
          </a:xfrm>
          <a:prstGeom prst="ellipse">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t>X</a:t>
            </a:r>
            <a:r>
              <a:rPr lang="en-US" sz="1400" baseline="-25000" dirty="0"/>
              <a:t>7</a:t>
            </a:r>
            <a:endParaRPr lang="en-US" sz="1400" dirty="0"/>
          </a:p>
        </p:txBody>
      </p:sp>
      <p:sp>
        <p:nvSpPr>
          <p:cNvPr id="22" name="Oval 21"/>
          <p:cNvSpPr/>
          <p:nvPr/>
        </p:nvSpPr>
        <p:spPr>
          <a:xfrm>
            <a:off x="6966562" y="4815576"/>
            <a:ext cx="490663" cy="490629"/>
          </a:xfrm>
          <a:prstGeom prst="ellipse">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t>X</a:t>
            </a:r>
            <a:r>
              <a:rPr lang="en-US" sz="1400" baseline="-25000" dirty="0"/>
              <a:t>8</a:t>
            </a:r>
            <a:endParaRPr lang="en-US" sz="1400" dirty="0"/>
          </a:p>
        </p:txBody>
      </p:sp>
      <p:sp>
        <p:nvSpPr>
          <p:cNvPr id="23" name="Oval 22"/>
          <p:cNvSpPr/>
          <p:nvPr/>
        </p:nvSpPr>
        <p:spPr>
          <a:xfrm>
            <a:off x="4707195" y="1971046"/>
            <a:ext cx="490663" cy="490629"/>
          </a:xfrm>
          <a:prstGeom prst="ellipse">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t>X</a:t>
            </a:r>
            <a:r>
              <a:rPr lang="en-US" sz="1400" baseline="-25000" dirty="0" smtClean="0"/>
              <a:t>1</a:t>
            </a:r>
            <a:endParaRPr lang="en-US" sz="1400" dirty="0"/>
          </a:p>
        </p:txBody>
      </p:sp>
      <p:sp>
        <p:nvSpPr>
          <p:cNvPr id="24" name="TextBox 23"/>
          <p:cNvSpPr txBox="1"/>
          <p:nvPr/>
        </p:nvSpPr>
        <p:spPr>
          <a:xfrm>
            <a:off x="1" y="6435277"/>
            <a:ext cx="1014934" cy="307777"/>
          </a:xfrm>
          <a:prstGeom prst="rect">
            <a:avLst/>
          </a:prstGeom>
          <a:noFill/>
        </p:spPr>
        <p:txBody>
          <a:bodyPr wrap="none" rtlCol="0" anchor="ctr">
            <a:spAutoFit/>
          </a:bodyPr>
          <a:lstStyle/>
          <a:p>
            <a:r>
              <a:rPr lang="en-US" sz="1400" dirty="0" smtClean="0">
                <a:solidFill>
                  <a:schemeClr val="bg1">
                    <a:lumMod val="85000"/>
                  </a:schemeClr>
                </a:solidFill>
                <a:latin typeface="Rockwell"/>
                <a:cs typeface="Rockwell"/>
              </a:rPr>
              <a:t>MCB 293S</a:t>
            </a:r>
          </a:p>
        </p:txBody>
      </p:sp>
      <p:sp>
        <p:nvSpPr>
          <p:cNvPr id="25" name="Rectangle 24"/>
          <p:cNvSpPr/>
          <p:nvPr/>
        </p:nvSpPr>
        <p:spPr>
          <a:xfrm>
            <a:off x="3139571" y="6332355"/>
            <a:ext cx="1428245" cy="539114"/>
          </a:xfrm>
          <a:prstGeom prst="rect">
            <a:avLst/>
          </a:prstGeom>
          <a:solidFill>
            <a:schemeClr val="accent3">
              <a:lumMod val="50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rgbClr val="FFFFFF"/>
                </a:solidFill>
                <a:latin typeface="Rockwell"/>
                <a:cs typeface="Rockwell"/>
              </a:rPr>
              <a:t>Exploratory</a:t>
            </a:r>
          </a:p>
          <a:p>
            <a:pPr algn="ctr"/>
            <a:r>
              <a:rPr lang="en-US" sz="1400" dirty="0" smtClean="0">
                <a:solidFill>
                  <a:srgbClr val="FFFFFF"/>
                </a:solidFill>
                <a:latin typeface="Rockwell"/>
                <a:cs typeface="Rockwell"/>
              </a:rPr>
              <a:t>Data Analysis</a:t>
            </a:r>
            <a:endParaRPr lang="en-US" sz="1400" dirty="0">
              <a:solidFill>
                <a:srgbClr val="FFFFFF"/>
              </a:solidFill>
              <a:latin typeface="Rockwell"/>
              <a:cs typeface="Rockwell"/>
            </a:endParaRPr>
          </a:p>
        </p:txBody>
      </p:sp>
      <p:sp>
        <p:nvSpPr>
          <p:cNvPr id="26" name="Rectangle 25"/>
          <p:cNvSpPr/>
          <p:nvPr/>
        </p:nvSpPr>
        <p:spPr>
          <a:xfrm>
            <a:off x="4567817" y="6332355"/>
            <a:ext cx="1428245" cy="539114"/>
          </a:xfrm>
          <a:prstGeom prst="rect">
            <a:avLst/>
          </a:prstGeom>
          <a:solidFill>
            <a:schemeClr val="accent3">
              <a:lumMod val="60000"/>
              <a:lumOff val="4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rgbClr val="FFFFFF"/>
                </a:solidFill>
                <a:latin typeface="Rockwell"/>
                <a:cs typeface="Rockwell"/>
              </a:rPr>
              <a:t>Data Visualization</a:t>
            </a:r>
            <a:endParaRPr lang="en-US" sz="1400" dirty="0">
              <a:solidFill>
                <a:srgbClr val="FFFFFF"/>
              </a:solidFill>
              <a:latin typeface="Rockwell"/>
              <a:cs typeface="Rockwell"/>
            </a:endParaRPr>
          </a:p>
        </p:txBody>
      </p:sp>
      <p:sp>
        <p:nvSpPr>
          <p:cNvPr id="27" name="TextBox 26"/>
          <p:cNvSpPr txBox="1"/>
          <p:nvPr/>
        </p:nvSpPr>
        <p:spPr>
          <a:xfrm>
            <a:off x="8344983" y="6435277"/>
            <a:ext cx="799017" cy="307777"/>
          </a:xfrm>
          <a:prstGeom prst="rect">
            <a:avLst/>
          </a:prstGeom>
          <a:noFill/>
        </p:spPr>
        <p:txBody>
          <a:bodyPr wrap="none" rtlCol="0" anchor="ctr">
            <a:spAutoFit/>
          </a:bodyPr>
          <a:lstStyle/>
          <a:p>
            <a:pPr algn="r"/>
            <a:r>
              <a:rPr lang="en-US" sz="1400" dirty="0" smtClean="0">
                <a:solidFill>
                  <a:schemeClr val="bg1">
                    <a:lumMod val="85000"/>
                  </a:schemeClr>
                </a:solidFill>
                <a:latin typeface="Rockwell"/>
                <a:cs typeface="Rockwell"/>
              </a:rPr>
              <a:t>Week 1</a:t>
            </a:r>
          </a:p>
        </p:txBody>
      </p:sp>
    </p:spTree>
    <p:extLst>
      <p:ext uri="{BB962C8B-B14F-4D97-AF65-F5344CB8AC3E}">
        <p14:creationId xmlns:p14="http://schemas.microsoft.com/office/powerpoint/2010/main" val="311995074"/>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92596" y="1"/>
            <a:ext cx="8955499" cy="767328"/>
          </a:xfrm>
        </p:spPr>
        <p:txBody>
          <a:bodyPr>
            <a:normAutofit/>
          </a:bodyPr>
          <a:lstStyle/>
          <a:p>
            <a:pPr algn="l"/>
            <a:r>
              <a:rPr lang="en-US" sz="3600" dirty="0" smtClean="0">
                <a:solidFill>
                  <a:schemeClr val="tx1">
                    <a:lumMod val="65000"/>
                    <a:lumOff val="35000"/>
                  </a:schemeClr>
                </a:solidFill>
                <a:latin typeface="Rockwell"/>
                <a:cs typeface="Rockwell"/>
              </a:rPr>
              <a:t>Hierarchical</a:t>
            </a:r>
            <a:endParaRPr lang="en-US" sz="3600" dirty="0">
              <a:solidFill>
                <a:schemeClr val="tx1">
                  <a:lumMod val="65000"/>
                  <a:lumOff val="35000"/>
                </a:schemeClr>
              </a:solidFill>
              <a:latin typeface="Rockwell"/>
              <a:cs typeface="Rockwell"/>
            </a:endParaRPr>
          </a:p>
        </p:txBody>
      </p:sp>
      <p:sp>
        <p:nvSpPr>
          <p:cNvPr id="6" name="Rectangle 5"/>
          <p:cNvSpPr/>
          <p:nvPr/>
        </p:nvSpPr>
        <p:spPr>
          <a:xfrm>
            <a:off x="0" y="723606"/>
            <a:ext cx="4567817" cy="90786"/>
          </a:xfrm>
          <a:prstGeom prst="rect">
            <a:avLst/>
          </a:prstGeom>
          <a:solidFill>
            <a:schemeClr val="accent3">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chemeClr val="accent3">
                  <a:lumMod val="50000"/>
                </a:schemeClr>
              </a:solidFill>
              <a:latin typeface="Helvetica"/>
              <a:cs typeface="Helvetica"/>
            </a:endParaRPr>
          </a:p>
        </p:txBody>
      </p:sp>
      <p:sp>
        <p:nvSpPr>
          <p:cNvPr id="7" name="Rectangle 6"/>
          <p:cNvSpPr/>
          <p:nvPr/>
        </p:nvSpPr>
        <p:spPr>
          <a:xfrm>
            <a:off x="1" y="6318886"/>
            <a:ext cx="9143998" cy="539114"/>
          </a:xfrm>
          <a:prstGeom prst="rect">
            <a:avLst/>
          </a:prstGeom>
          <a:solidFill>
            <a:schemeClr val="accent3">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chemeClr val="accent3">
                  <a:lumMod val="50000"/>
                </a:schemeClr>
              </a:solidFill>
              <a:latin typeface="Helvetica"/>
              <a:cs typeface="Helvetica"/>
            </a:endParaRPr>
          </a:p>
        </p:txBody>
      </p:sp>
      <p:pic>
        <p:nvPicPr>
          <p:cNvPr id="5" name="Picture 4" descr="CAR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172" y="1141302"/>
            <a:ext cx="8785545" cy="4821459"/>
          </a:xfrm>
          <a:prstGeom prst="rect">
            <a:avLst/>
          </a:prstGeom>
        </p:spPr>
      </p:pic>
      <p:sp>
        <p:nvSpPr>
          <p:cNvPr id="8" name="TextBox 7"/>
          <p:cNvSpPr txBox="1"/>
          <p:nvPr/>
        </p:nvSpPr>
        <p:spPr>
          <a:xfrm>
            <a:off x="1" y="6435277"/>
            <a:ext cx="1014934" cy="307777"/>
          </a:xfrm>
          <a:prstGeom prst="rect">
            <a:avLst/>
          </a:prstGeom>
          <a:noFill/>
        </p:spPr>
        <p:txBody>
          <a:bodyPr wrap="none" rtlCol="0" anchor="ctr">
            <a:spAutoFit/>
          </a:bodyPr>
          <a:lstStyle/>
          <a:p>
            <a:r>
              <a:rPr lang="en-US" sz="1400" dirty="0" smtClean="0">
                <a:solidFill>
                  <a:schemeClr val="bg1">
                    <a:lumMod val="85000"/>
                  </a:schemeClr>
                </a:solidFill>
                <a:latin typeface="Rockwell"/>
                <a:cs typeface="Rockwell"/>
              </a:rPr>
              <a:t>MCB 293S</a:t>
            </a:r>
          </a:p>
        </p:txBody>
      </p:sp>
      <p:sp>
        <p:nvSpPr>
          <p:cNvPr id="9" name="Rectangle 8"/>
          <p:cNvSpPr/>
          <p:nvPr/>
        </p:nvSpPr>
        <p:spPr>
          <a:xfrm>
            <a:off x="3139571" y="6332355"/>
            <a:ext cx="1428245" cy="539114"/>
          </a:xfrm>
          <a:prstGeom prst="rect">
            <a:avLst/>
          </a:prstGeom>
          <a:solidFill>
            <a:schemeClr val="accent3">
              <a:lumMod val="50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rgbClr val="FFFFFF"/>
                </a:solidFill>
                <a:latin typeface="Rockwell"/>
                <a:cs typeface="Rockwell"/>
              </a:rPr>
              <a:t>Exploratory</a:t>
            </a:r>
          </a:p>
          <a:p>
            <a:pPr algn="ctr"/>
            <a:r>
              <a:rPr lang="en-US" sz="1400" dirty="0" smtClean="0">
                <a:solidFill>
                  <a:srgbClr val="FFFFFF"/>
                </a:solidFill>
                <a:latin typeface="Rockwell"/>
                <a:cs typeface="Rockwell"/>
              </a:rPr>
              <a:t>Data Analysis</a:t>
            </a:r>
            <a:endParaRPr lang="en-US" sz="1400" dirty="0">
              <a:solidFill>
                <a:srgbClr val="FFFFFF"/>
              </a:solidFill>
              <a:latin typeface="Rockwell"/>
              <a:cs typeface="Rockwell"/>
            </a:endParaRPr>
          </a:p>
        </p:txBody>
      </p:sp>
      <p:sp>
        <p:nvSpPr>
          <p:cNvPr id="10" name="Rectangle 9"/>
          <p:cNvSpPr/>
          <p:nvPr/>
        </p:nvSpPr>
        <p:spPr>
          <a:xfrm>
            <a:off x="4567817" y="6332355"/>
            <a:ext cx="1428245" cy="539114"/>
          </a:xfrm>
          <a:prstGeom prst="rect">
            <a:avLst/>
          </a:prstGeom>
          <a:solidFill>
            <a:schemeClr val="accent3">
              <a:lumMod val="60000"/>
              <a:lumOff val="4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rgbClr val="FFFFFF"/>
                </a:solidFill>
                <a:latin typeface="Rockwell"/>
                <a:cs typeface="Rockwell"/>
              </a:rPr>
              <a:t>Data Visualization</a:t>
            </a:r>
            <a:endParaRPr lang="en-US" sz="1400" dirty="0">
              <a:solidFill>
                <a:srgbClr val="FFFFFF"/>
              </a:solidFill>
              <a:latin typeface="Rockwell"/>
              <a:cs typeface="Rockwell"/>
            </a:endParaRPr>
          </a:p>
        </p:txBody>
      </p:sp>
      <p:sp>
        <p:nvSpPr>
          <p:cNvPr id="11" name="TextBox 10"/>
          <p:cNvSpPr txBox="1"/>
          <p:nvPr/>
        </p:nvSpPr>
        <p:spPr>
          <a:xfrm>
            <a:off x="8344983" y="6435277"/>
            <a:ext cx="799017" cy="307777"/>
          </a:xfrm>
          <a:prstGeom prst="rect">
            <a:avLst/>
          </a:prstGeom>
          <a:noFill/>
        </p:spPr>
        <p:txBody>
          <a:bodyPr wrap="none" rtlCol="0" anchor="ctr">
            <a:spAutoFit/>
          </a:bodyPr>
          <a:lstStyle/>
          <a:p>
            <a:pPr algn="r"/>
            <a:r>
              <a:rPr lang="en-US" sz="1400" dirty="0" smtClean="0">
                <a:solidFill>
                  <a:schemeClr val="bg1">
                    <a:lumMod val="85000"/>
                  </a:schemeClr>
                </a:solidFill>
                <a:latin typeface="Rockwell"/>
                <a:cs typeface="Rockwell"/>
              </a:rPr>
              <a:t>Week 1</a:t>
            </a:r>
          </a:p>
        </p:txBody>
      </p:sp>
    </p:spTree>
    <p:extLst>
      <p:ext uri="{BB962C8B-B14F-4D97-AF65-F5344CB8AC3E}">
        <p14:creationId xmlns:p14="http://schemas.microsoft.com/office/powerpoint/2010/main" val="311995074"/>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92596" y="1"/>
            <a:ext cx="8955499" cy="767328"/>
          </a:xfrm>
        </p:spPr>
        <p:txBody>
          <a:bodyPr>
            <a:normAutofit/>
          </a:bodyPr>
          <a:lstStyle/>
          <a:p>
            <a:pPr algn="l"/>
            <a:r>
              <a:rPr lang="en-US" sz="3600" dirty="0" smtClean="0">
                <a:solidFill>
                  <a:schemeClr val="tx1">
                    <a:lumMod val="65000"/>
                    <a:lumOff val="35000"/>
                  </a:schemeClr>
                </a:solidFill>
                <a:latin typeface="Rockwell"/>
                <a:cs typeface="Rockwell"/>
              </a:rPr>
              <a:t>Combination</a:t>
            </a:r>
            <a:endParaRPr lang="en-US" sz="3600" dirty="0">
              <a:solidFill>
                <a:schemeClr val="tx1">
                  <a:lumMod val="65000"/>
                  <a:lumOff val="35000"/>
                </a:schemeClr>
              </a:solidFill>
              <a:latin typeface="Rockwell"/>
              <a:cs typeface="Rockwell"/>
            </a:endParaRPr>
          </a:p>
        </p:txBody>
      </p:sp>
      <p:sp>
        <p:nvSpPr>
          <p:cNvPr id="6" name="Rectangle 5"/>
          <p:cNvSpPr/>
          <p:nvPr/>
        </p:nvSpPr>
        <p:spPr>
          <a:xfrm>
            <a:off x="0" y="723606"/>
            <a:ext cx="4567817" cy="90786"/>
          </a:xfrm>
          <a:prstGeom prst="rect">
            <a:avLst/>
          </a:prstGeom>
          <a:solidFill>
            <a:schemeClr val="accent3">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chemeClr val="accent3">
                  <a:lumMod val="50000"/>
                </a:schemeClr>
              </a:solidFill>
              <a:latin typeface="Helvetica"/>
              <a:cs typeface="Helvetica"/>
            </a:endParaRPr>
          </a:p>
        </p:txBody>
      </p:sp>
      <p:sp>
        <p:nvSpPr>
          <p:cNvPr id="7" name="Rectangle 6"/>
          <p:cNvSpPr/>
          <p:nvPr/>
        </p:nvSpPr>
        <p:spPr>
          <a:xfrm>
            <a:off x="1" y="6318886"/>
            <a:ext cx="9143998" cy="539114"/>
          </a:xfrm>
          <a:prstGeom prst="rect">
            <a:avLst/>
          </a:prstGeom>
          <a:solidFill>
            <a:schemeClr val="accent3">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chemeClr val="accent3">
                  <a:lumMod val="50000"/>
                </a:schemeClr>
              </a:solidFill>
              <a:latin typeface="Helvetica"/>
              <a:cs typeface="Helvetica"/>
            </a:endParaRPr>
          </a:p>
        </p:txBody>
      </p:sp>
      <p:pic>
        <p:nvPicPr>
          <p:cNvPr id="5" name="Picture 4" descr="OE_heatmap_orn.pdf"/>
          <p:cNvPicPr>
            <a:picLocks noChangeAspect="1"/>
          </p:cNvPicPr>
          <p:nvPr/>
        </p:nvPicPr>
        <p:blipFill rotWithShape="1">
          <a:blip r:embed="rId2">
            <a:extLst>
              <a:ext uri="{28A0092B-C50C-407E-A947-70E740481C1C}">
                <a14:useLocalDpi xmlns:a14="http://schemas.microsoft.com/office/drawing/2010/main" val="0"/>
              </a:ext>
            </a:extLst>
          </a:blip>
          <a:srcRect t="22160"/>
          <a:stretch/>
        </p:blipFill>
        <p:spPr>
          <a:xfrm>
            <a:off x="312198" y="1739074"/>
            <a:ext cx="7708238" cy="4285799"/>
          </a:xfrm>
          <a:prstGeom prst="rect">
            <a:avLst/>
          </a:prstGeom>
        </p:spPr>
      </p:pic>
      <p:pic>
        <p:nvPicPr>
          <p:cNvPr id="8" name="Picture 7" descr="OE_heatmap_orn_legend.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20436" y="2124811"/>
            <a:ext cx="801250" cy="2670833"/>
          </a:xfrm>
          <a:prstGeom prst="rect">
            <a:avLst/>
          </a:prstGeom>
        </p:spPr>
      </p:pic>
      <p:sp>
        <p:nvSpPr>
          <p:cNvPr id="9" name="TextBox 8"/>
          <p:cNvSpPr txBox="1"/>
          <p:nvPr/>
        </p:nvSpPr>
        <p:spPr>
          <a:xfrm>
            <a:off x="4444821" y="1537054"/>
            <a:ext cx="1092955" cy="307777"/>
          </a:xfrm>
          <a:prstGeom prst="rect">
            <a:avLst/>
          </a:prstGeom>
          <a:noFill/>
        </p:spPr>
        <p:txBody>
          <a:bodyPr wrap="none" rtlCol="0">
            <a:spAutoFit/>
          </a:bodyPr>
          <a:lstStyle/>
          <a:p>
            <a:r>
              <a:rPr lang="en-US" sz="1400" dirty="0" smtClean="0">
                <a:latin typeface="+mj-lt"/>
                <a:cs typeface="Cambria"/>
              </a:rPr>
              <a:t>Pseudotime</a:t>
            </a:r>
            <a:endParaRPr lang="en-US" sz="1400" dirty="0">
              <a:latin typeface="+mj-lt"/>
              <a:cs typeface="Cambria"/>
            </a:endParaRPr>
          </a:p>
        </p:txBody>
      </p:sp>
      <p:sp>
        <p:nvSpPr>
          <p:cNvPr id="10" name="TextBox 9"/>
          <p:cNvSpPr txBox="1"/>
          <p:nvPr/>
        </p:nvSpPr>
        <p:spPr>
          <a:xfrm>
            <a:off x="1" y="6435277"/>
            <a:ext cx="1014934" cy="307777"/>
          </a:xfrm>
          <a:prstGeom prst="rect">
            <a:avLst/>
          </a:prstGeom>
          <a:noFill/>
        </p:spPr>
        <p:txBody>
          <a:bodyPr wrap="none" rtlCol="0" anchor="ctr">
            <a:spAutoFit/>
          </a:bodyPr>
          <a:lstStyle/>
          <a:p>
            <a:r>
              <a:rPr lang="en-US" sz="1400" dirty="0" smtClean="0">
                <a:solidFill>
                  <a:schemeClr val="bg1">
                    <a:lumMod val="85000"/>
                  </a:schemeClr>
                </a:solidFill>
                <a:latin typeface="Rockwell"/>
                <a:cs typeface="Rockwell"/>
              </a:rPr>
              <a:t>MCB 293S</a:t>
            </a:r>
          </a:p>
        </p:txBody>
      </p:sp>
      <p:sp>
        <p:nvSpPr>
          <p:cNvPr id="11" name="Rectangle 10"/>
          <p:cNvSpPr/>
          <p:nvPr/>
        </p:nvSpPr>
        <p:spPr>
          <a:xfrm>
            <a:off x="3139571" y="6332355"/>
            <a:ext cx="1428245" cy="539114"/>
          </a:xfrm>
          <a:prstGeom prst="rect">
            <a:avLst/>
          </a:prstGeom>
          <a:solidFill>
            <a:schemeClr val="accent3">
              <a:lumMod val="50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rgbClr val="FFFFFF"/>
                </a:solidFill>
                <a:latin typeface="Rockwell"/>
                <a:cs typeface="Rockwell"/>
              </a:rPr>
              <a:t>Exploratory</a:t>
            </a:r>
          </a:p>
          <a:p>
            <a:pPr algn="ctr"/>
            <a:r>
              <a:rPr lang="en-US" sz="1400" dirty="0" smtClean="0">
                <a:solidFill>
                  <a:srgbClr val="FFFFFF"/>
                </a:solidFill>
                <a:latin typeface="Rockwell"/>
                <a:cs typeface="Rockwell"/>
              </a:rPr>
              <a:t>Data Analysis</a:t>
            </a:r>
            <a:endParaRPr lang="en-US" sz="1400" dirty="0">
              <a:solidFill>
                <a:srgbClr val="FFFFFF"/>
              </a:solidFill>
              <a:latin typeface="Rockwell"/>
              <a:cs typeface="Rockwell"/>
            </a:endParaRPr>
          </a:p>
        </p:txBody>
      </p:sp>
      <p:sp>
        <p:nvSpPr>
          <p:cNvPr id="12" name="Rectangle 11"/>
          <p:cNvSpPr/>
          <p:nvPr/>
        </p:nvSpPr>
        <p:spPr>
          <a:xfrm>
            <a:off x="4567817" y="6332355"/>
            <a:ext cx="1428245" cy="539114"/>
          </a:xfrm>
          <a:prstGeom prst="rect">
            <a:avLst/>
          </a:prstGeom>
          <a:solidFill>
            <a:schemeClr val="accent3">
              <a:lumMod val="60000"/>
              <a:lumOff val="4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rgbClr val="FFFFFF"/>
                </a:solidFill>
                <a:latin typeface="Rockwell"/>
                <a:cs typeface="Rockwell"/>
              </a:rPr>
              <a:t>Data Visualization</a:t>
            </a:r>
            <a:endParaRPr lang="en-US" sz="1400" dirty="0">
              <a:solidFill>
                <a:srgbClr val="FFFFFF"/>
              </a:solidFill>
              <a:latin typeface="Rockwell"/>
              <a:cs typeface="Rockwell"/>
            </a:endParaRPr>
          </a:p>
        </p:txBody>
      </p:sp>
      <p:sp>
        <p:nvSpPr>
          <p:cNvPr id="13" name="TextBox 12"/>
          <p:cNvSpPr txBox="1"/>
          <p:nvPr/>
        </p:nvSpPr>
        <p:spPr>
          <a:xfrm>
            <a:off x="8344983" y="6435277"/>
            <a:ext cx="799017" cy="307777"/>
          </a:xfrm>
          <a:prstGeom prst="rect">
            <a:avLst/>
          </a:prstGeom>
          <a:noFill/>
        </p:spPr>
        <p:txBody>
          <a:bodyPr wrap="none" rtlCol="0" anchor="ctr">
            <a:spAutoFit/>
          </a:bodyPr>
          <a:lstStyle/>
          <a:p>
            <a:pPr algn="r"/>
            <a:r>
              <a:rPr lang="en-US" sz="1400" dirty="0" smtClean="0">
                <a:solidFill>
                  <a:schemeClr val="bg1">
                    <a:lumMod val="85000"/>
                  </a:schemeClr>
                </a:solidFill>
                <a:latin typeface="Rockwell"/>
                <a:cs typeface="Rockwell"/>
              </a:rPr>
              <a:t>Week 1</a:t>
            </a:r>
          </a:p>
        </p:txBody>
      </p:sp>
    </p:spTree>
    <p:extLst>
      <p:ext uri="{BB962C8B-B14F-4D97-AF65-F5344CB8AC3E}">
        <p14:creationId xmlns:p14="http://schemas.microsoft.com/office/powerpoint/2010/main" val="311995074"/>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92596" y="1"/>
            <a:ext cx="8955499" cy="767328"/>
          </a:xfrm>
        </p:spPr>
        <p:txBody>
          <a:bodyPr>
            <a:normAutofit/>
          </a:bodyPr>
          <a:lstStyle/>
          <a:p>
            <a:pPr algn="l"/>
            <a:r>
              <a:rPr lang="en-US" sz="3600" dirty="0" smtClean="0">
                <a:solidFill>
                  <a:schemeClr val="tx1">
                    <a:lumMod val="65000"/>
                    <a:lumOff val="35000"/>
                  </a:schemeClr>
                </a:solidFill>
                <a:latin typeface="Rockwell"/>
                <a:cs typeface="Rockwell"/>
              </a:rPr>
              <a:t>Show the data</a:t>
            </a:r>
            <a:endParaRPr lang="en-US" sz="3600" dirty="0">
              <a:solidFill>
                <a:schemeClr val="tx1">
                  <a:lumMod val="65000"/>
                  <a:lumOff val="35000"/>
                </a:schemeClr>
              </a:solidFill>
              <a:latin typeface="Rockwell"/>
              <a:cs typeface="Rockwell"/>
            </a:endParaRPr>
          </a:p>
        </p:txBody>
      </p:sp>
      <p:sp>
        <p:nvSpPr>
          <p:cNvPr id="6" name="Rectangle 5"/>
          <p:cNvSpPr/>
          <p:nvPr/>
        </p:nvSpPr>
        <p:spPr>
          <a:xfrm>
            <a:off x="0" y="723606"/>
            <a:ext cx="4567817" cy="90786"/>
          </a:xfrm>
          <a:prstGeom prst="rect">
            <a:avLst/>
          </a:prstGeom>
          <a:solidFill>
            <a:schemeClr val="accent3">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chemeClr val="accent3">
                  <a:lumMod val="50000"/>
                </a:schemeClr>
              </a:solidFill>
              <a:latin typeface="Helvetica"/>
              <a:cs typeface="Helvetica"/>
            </a:endParaRPr>
          </a:p>
        </p:txBody>
      </p:sp>
      <p:sp>
        <p:nvSpPr>
          <p:cNvPr id="7" name="Rectangle 6"/>
          <p:cNvSpPr/>
          <p:nvPr/>
        </p:nvSpPr>
        <p:spPr>
          <a:xfrm>
            <a:off x="1" y="6318886"/>
            <a:ext cx="9143998" cy="539114"/>
          </a:xfrm>
          <a:prstGeom prst="rect">
            <a:avLst/>
          </a:prstGeom>
          <a:solidFill>
            <a:schemeClr val="accent3">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chemeClr val="accent3">
                  <a:lumMod val="50000"/>
                </a:schemeClr>
              </a:solidFill>
              <a:latin typeface="Helvetica"/>
              <a:cs typeface="Helvetica"/>
            </a:endParaRPr>
          </a:p>
        </p:txBody>
      </p:sp>
      <p:cxnSp>
        <p:nvCxnSpPr>
          <p:cNvPr id="10" name="Straight Connector 9"/>
          <p:cNvCxnSpPr/>
          <p:nvPr/>
        </p:nvCxnSpPr>
        <p:spPr>
          <a:xfrm>
            <a:off x="3414905" y="1713972"/>
            <a:ext cx="0" cy="1390515"/>
          </a:xfrm>
          <a:prstGeom prst="line">
            <a:avLst/>
          </a:prstGeom>
          <a:ln w="19050" cmpd="sng">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11" name="Rectangle 10"/>
          <p:cNvSpPr/>
          <p:nvPr/>
        </p:nvSpPr>
        <p:spPr>
          <a:xfrm>
            <a:off x="4008514" y="2155390"/>
            <a:ext cx="367125" cy="949098"/>
          </a:xfrm>
          <a:prstGeom prst="rect">
            <a:avLst/>
          </a:prstGeom>
          <a:solidFill>
            <a:schemeClr val="accent6">
              <a:lumMod val="50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6">
                  <a:lumMod val="50000"/>
                </a:schemeClr>
              </a:solidFill>
            </a:endParaRPr>
          </a:p>
        </p:txBody>
      </p:sp>
      <p:cxnSp>
        <p:nvCxnSpPr>
          <p:cNvPr id="12" name="Straight Connector 11"/>
          <p:cNvCxnSpPr/>
          <p:nvPr/>
        </p:nvCxnSpPr>
        <p:spPr>
          <a:xfrm>
            <a:off x="3414907" y="3104487"/>
            <a:ext cx="2444057" cy="0"/>
          </a:xfrm>
          <a:prstGeom prst="line">
            <a:avLst/>
          </a:prstGeom>
          <a:ln w="19050" cmpd="sng">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13" name="Rectangle 12"/>
          <p:cNvSpPr/>
          <p:nvPr/>
        </p:nvSpPr>
        <p:spPr>
          <a:xfrm>
            <a:off x="4926326" y="2543534"/>
            <a:ext cx="367125" cy="560953"/>
          </a:xfrm>
          <a:prstGeom prst="rect">
            <a:avLst/>
          </a:prstGeom>
          <a:solidFill>
            <a:schemeClr val="accent1"/>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1"/>
              </a:solidFill>
            </a:endParaRPr>
          </a:p>
        </p:txBody>
      </p:sp>
      <p:cxnSp>
        <p:nvCxnSpPr>
          <p:cNvPr id="14" name="Straight Connector 13"/>
          <p:cNvCxnSpPr/>
          <p:nvPr/>
        </p:nvCxnSpPr>
        <p:spPr>
          <a:xfrm flipH="1">
            <a:off x="1714938" y="3794710"/>
            <a:ext cx="2" cy="2076873"/>
          </a:xfrm>
          <a:prstGeom prst="line">
            <a:avLst/>
          </a:prstGeom>
          <a:ln w="1905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a:off x="1714940" y="5871583"/>
            <a:ext cx="2444057" cy="0"/>
          </a:xfrm>
          <a:prstGeom prst="line">
            <a:avLst/>
          </a:prstGeom>
          <a:ln w="1905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flipH="1">
            <a:off x="5370438" y="3794710"/>
            <a:ext cx="2" cy="2076873"/>
          </a:xfrm>
          <a:prstGeom prst="line">
            <a:avLst/>
          </a:prstGeom>
          <a:ln w="1905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a:off x="5370440" y="5871583"/>
            <a:ext cx="2444057" cy="0"/>
          </a:xfrm>
          <a:prstGeom prst="line">
            <a:avLst/>
          </a:prstGeom>
          <a:ln w="19050" cmpd="sng">
            <a:solidFill>
              <a:srgbClr val="000000"/>
            </a:solidFill>
          </a:ln>
          <a:effectLst/>
        </p:spPr>
        <p:style>
          <a:lnRef idx="2">
            <a:schemeClr val="accent1"/>
          </a:lnRef>
          <a:fillRef idx="0">
            <a:schemeClr val="accent1"/>
          </a:fillRef>
          <a:effectRef idx="1">
            <a:schemeClr val="accent1"/>
          </a:effectRef>
          <a:fontRef idx="minor">
            <a:schemeClr val="tx1"/>
          </a:fontRef>
        </p:style>
      </p:cxnSp>
      <p:grpSp>
        <p:nvGrpSpPr>
          <p:cNvPr id="70" name="Group 69"/>
          <p:cNvGrpSpPr/>
          <p:nvPr/>
        </p:nvGrpSpPr>
        <p:grpSpPr>
          <a:xfrm>
            <a:off x="5913227" y="4281756"/>
            <a:ext cx="415227" cy="1297648"/>
            <a:chOff x="6046907" y="4281756"/>
            <a:chExt cx="415227" cy="1297648"/>
          </a:xfrm>
        </p:grpSpPr>
        <p:sp>
          <p:nvSpPr>
            <p:cNvPr id="18" name="Oval 17"/>
            <p:cNvSpPr/>
            <p:nvPr/>
          </p:nvSpPr>
          <p:spPr>
            <a:xfrm>
              <a:off x="6152428" y="5284787"/>
              <a:ext cx="142708" cy="142217"/>
            </a:xfrm>
            <a:prstGeom prst="ellipse">
              <a:avLst/>
            </a:prstGeom>
            <a:solidFill>
              <a:schemeClr val="accent6">
                <a:lumMod val="5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6081074" y="4963645"/>
              <a:ext cx="142708" cy="142217"/>
            </a:xfrm>
            <a:prstGeom prst="ellipse">
              <a:avLst/>
            </a:prstGeom>
            <a:solidFill>
              <a:schemeClr val="accent6">
                <a:lumMod val="5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p:nvPr/>
          </p:nvSpPr>
          <p:spPr>
            <a:xfrm>
              <a:off x="6304828" y="5437187"/>
              <a:ext cx="142708" cy="142217"/>
            </a:xfrm>
            <a:prstGeom prst="ellipse">
              <a:avLst/>
            </a:prstGeom>
            <a:solidFill>
              <a:schemeClr val="accent6">
                <a:lumMod val="5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p:cNvSpPr/>
            <p:nvPr/>
          </p:nvSpPr>
          <p:spPr>
            <a:xfrm>
              <a:off x="6162120" y="4803294"/>
              <a:ext cx="142708" cy="142217"/>
            </a:xfrm>
            <a:prstGeom prst="ellipse">
              <a:avLst/>
            </a:prstGeom>
            <a:solidFill>
              <a:schemeClr val="accent6">
                <a:lumMod val="5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p:cNvSpPr/>
            <p:nvPr/>
          </p:nvSpPr>
          <p:spPr>
            <a:xfrm>
              <a:off x="6293221" y="4914433"/>
              <a:ext cx="142708" cy="142217"/>
            </a:xfrm>
            <a:prstGeom prst="ellipse">
              <a:avLst/>
            </a:prstGeom>
            <a:solidFill>
              <a:schemeClr val="accent6">
                <a:lumMod val="5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p:nvPr/>
          </p:nvSpPr>
          <p:spPr>
            <a:xfrm>
              <a:off x="6068804" y="4701108"/>
              <a:ext cx="142708" cy="142217"/>
            </a:xfrm>
            <a:prstGeom prst="ellipse">
              <a:avLst/>
            </a:prstGeom>
            <a:solidFill>
              <a:schemeClr val="accent6">
                <a:lumMod val="5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6204213" y="5040171"/>
              <a:ext cx="142708" cy="142217"/>
            </a:xfrm>
            <a:prstGeom prst="ellipse">
              <a:avLst/>
            </a:prstGeom>
            <a:solidFill>
              <a:schemeClr val="accent6">
                <a:lumMod val="5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p:nvPr/>
          </p:nvSpPr>
          <p:spPr>
            <a:xfrm>
              <a:off x="6233474" y="4566190"/>
              <a:ext cx="142708" cy="142217"/>
            </a:xfrm>
            <a:prstGeom prst="ellipse">
              <a:avLst/>
            </a:prstGeom>
            <a:solidFill>
              <a:schemeClr val="accent6">
                <a:lumMod val="5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p:cNvSpPr/>
            <p:nvPr/>
          </p:nvSpPr>
          <p:spPr>
            <a:xfrm>
              <a:off x="6046907" y="4495081"/>
              <a:ext cx="142708" cy="142217"/>
            </a:xfrm>
            <a:prstGeom prst="ellipse">
              <a:avLst/>
            </a:prstGeom>
            <a:solidFill>
              <a:schemeClr val="accent6">
                <a:lumMod val="5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Oval 27"/>
            <p:cNvSpPr/>
            <p:nvPr/>
          </p:nvSpPr>
          <p:spPr>
            <a:xfrm>
              <a:off x="6162120" y="4423973"/>
              <a:ext cx="142708" cy="142217"/>
            </a:xfrm>
            <a:prstGeom prst="ellipse">
              <a:avLst/>
            </a:prstGeom>
            <a:solidFill>
              <a:schemeClr val="accent6">
                <a:lumMod val="5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p:cNvSpPr/>
            <p:nvPr/>
          </p:nvSpPr>
          <p:spPr>
            <a:xfrm>
              <a:off x="6258975" y="4281756"/>
              <a:ext cx="142708" cy="142217"/>
            </a:xfrm>
            <a:prstGeom prst="ellipse">
              <a:avLst/>
            </a:prstGeom>
            <a:solidFill>
              <a:schemeClr val="accent6">
                <a:lumMod val="5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p:cNvSpPr/>
            <p:nvPr/>
          </p:nvSpPr>
          <p:spPr>
            <a:xfrm>
              <a:off x="6304828" y="5105862"/>
              <a:ext cx="142708" cy="142217"/>
            </a:xfrm>
            <a:prstGeom prst="ellipse">
              <a:avLst/>
            </a:prstGeom>
            <a:solidFill>
              <a:schemeClr val="accent6">
                <a:lumMod val="5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Oval 30"/>
            <p:cNvSpPr/>
            <p:nvPr/>
          </p:nvSpPr>
          <p:spPr>
            <a:xfrm>
              <a:off x="6127196" y="5155073"/>
              <a:ext cx="142708" cy="142217"/>
            </a:xfrm>
            <a:prstGeom prst="ellipse">
              <a:avLst/>
            </a:prstGeom>
            <a:solidFill>
              <a:schemeClr val="accent6">
                <a:lumMod val="5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p:cNvSpPr/>
            <p:nvPr/>
          </p:nvSpPr>
          <p:spPr>
            <a:xfrm>
              <a:off x="6187621" y="4657314"/>
              <a:ext cx="142708" cy="142217"/>
            </a:xfrm>
            <a:prstGeom prst="ellipse">
              <a:avLst/>
            </a:prstGeom>
            <a:solidFill>
              <a:schemeClr val="accent6">
                <a:lumMod val="5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32"/>
            <p:cNvSpPr/>
            <p:nvPr/>
          </p:nvSpPr>
          <p:spPr>
            <a:xfrm>
              <a:off x="6319426" y="5248078"/>
              <a:ext cx="142708" cy="142217"/>
            </a:xfrm>
            <a:prstGeom prst="ellipse">
              <a:avLst/>
            </a:prstGeom>
            <a:solidFill>
              <a:schemeClr val="accent6">
                <a:lumMod val="5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Oval 36"/>
            <p:cNvSpPr/>
            <p:nvPr/>
          </p:nvSpPr>
          <p:spPr>
            <a:xfrm>
              <a:off x="6314520" y="4701108"/>
              <a:ext cx="142708" cy="142217"/>
            </a:xfrm>
            <a:prstGeom prst="ellipse">
              <a:avLst/>
            </a:prstGeom>
            <a:solidFill>
              <a:schemeClr val="accent6">
                <a:lumMod val="5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71" name="Group 70"/>
          <p:cNvGrpSpPr/>
          <p:nvPr/>
        </p:nvGrpSpPr>
        <p:grpSpPr>
          <a:xfrm>
            <a:off x="6948935" y="4836778"/>
            <a:ext cx="421442" cy="913637"/>
            <a:chOff x="7082615" y="4836778"/>
            <a:chExt cx="421442" cy="913637"/>
          </a:xfrm>
        </p:grpSpPr>
        <p:sp>
          <p:nvSpPr>
            <p:cNvPr id="19" name="Oval 18"/>
            <p:cNvSpPr/>
            <p:nvPr/>
          </p:nvSpPr>
          <p:spPr>
            <a:xfrm>
              <a:off x="7159492" y="5051053"/>
              <a:ext cx="142708" cy="142217"/>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p:cNvSpPr/>
            <p:nvPr/>
          </p:nvSpPr>
          <p:spPr>
            <a:xfrm>
              <a:off x="7311892" y="5203453"/>
              <a:ext cx="142708" cy="142217"/>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p:cNvSpPr/>
            <p:nvPr/>
          </p:nvSpPr>
          <p:spPr>
            <a:xfrm>
              <a:off x="7361349" y="5366078"/>
              <a:ext cx="142708" cy="142217"/>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Oval 37"/>
            <p:cNvSpPr/>
            <p:nvPr/>
          </p:nvSpPr>
          <p:spPr>
            <a:xfrm>
              <a:off x="7285327" y="5065732"/>
              <a:ext cx="142708" cy="142217"/>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Oval 38"/>
            <p:cNvSpPr/>
            <p:nvPr/>
          </p:nvSpPr>
          <p:spPr>
            <a:xfrm>
              <a:off x="7118637" y="5316557"/>
              <a:ext cx="142708" cy="142217"/>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Oval 39"/>
            <p:cNvSpPr/>
            <p:nvPr/>
          </p:nvSpPr>
          <p:spPr>
            <a:xfrm>
              <a:off x="7211459" y="5402090"/>
              <a:ext cx="142708" cy="142217"/>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Oval 40"/>
            <p:cNvSpPr/>
            <p:nvPr/>
          </p:nvSpPr>
          <p:spPr>
            <a:xfrm>
              <a:off x="7182052" y="4926228"/>
              <a:ext cx="142708" cy="142217"/>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Oval 41"/>
            <p:cNvSpPr/>
            <p:nvPr/>
          </p:nvSpPr>
          <p:spPr>
            <a:xfrm>
              <a:off x="7088138" y="5159569"/>
              <a:ext cx="142708" cy="142217"/>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Oval 42"/>
            <p:cNvSpPr/>
            <p:nvPr/>
          </p:nvSpPr>
          <p:spPr>
            <a:xfrm>
              <a:off x="7246556" y="4836778"/>
              <a:ext cx="142708" cy="142217"/>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Oval 43"/>
            <p:cNvSpPr/>
            <p:nvPr/>
          </p:nvSpPr>
          <p:spPr>
            <a:xfrm>
              <a:off x="7319547" y="5529791"/>
              <a:ext cx="142708" cy="142217"/>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Oval 44"/>
            <p:cNvSpPr/>
            <p:nvPr/>
          </p:nvSpPr>
          <p:spPr>
            <a:xfrm>
              <a:off x="7125746" y="5531269"/>
              <a:ext cx="142708" cy="142217"/>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Oval 45"/>
            <p:cNvSpPr/>
            <p:nvPr/>
          </p:nvSpPr>
          <p:spPr>
            <a:xfrm>
              <a:off x="7259163" y="5608198"/>
              <a:ext cx="142708" cy="142217"/>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Oval 46"/>
            <p:cNvSpPr/>
            <p:nvPr/>
          </p:nvSpPr>
          <p:spPr>
            <a:xfrm>
              <a:off x="7246556" y="5319186"/>
              <a:ext cx="142708" cy="142217"/>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Oval 47"/>
            <p:cNvSpPr/>
            <p:nvPr/>
          </p:nvSpPr>
          <p:spPr>
            <a:xfrm>
              <a:off x="7082615" y="4945511"/>
              <a:ext cx="142708" cy="142217"/>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Oval 48"/>
            <p:cNvSpPr/>
            <p:nvPr/>
          </p:nvSpPr>
          <p:spPr>
            <a:xfrm>
              <a:off x="7099488" y="4843325"/>
              <a:ext cx="142708" cy="142217"/>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 name="Group 2"/>
          <p:cNvGrpSpPr/>
          <p:nvPr/>
        </p:nvGrpSpPr>
        <p:grpSpPr>
          <a:xfrm>
            <a:off x="2351631" y="4281756"/>
            <a:ext cx="295108" cy="1048598"/>
            <a:chOff x="2485311" y="4281756"/>
            <a:chExt cx="295108" cy="1048598"/>
          </a:xfrm>
        </p:grpSpPr>
        <p:sp>
          <p:nvSpPr>
            <p:cNvPr id="51" name="Oval 50"/>
            <p:cNvSpPr/>
            <p:nvPr/>
          </p:nvSpPr>
          <p:spPr>
            <a:xfrm>
              <a:off x="2485311" y="5117667"/>
              <a:ext cx="142708" cy="142217"/>
            </a:xfrm>
            <a:prstGeom prst="ellipse">
              <a:avLst/>
            </a:prstGeom>
            <a:solidFill>
              <a:schemeClr val="accent6">
                <a:lumMod val="5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Oval 51"/>
            <p:cNvSpPr/>
            <p:nvPr/>
          </p:nvSpPr>
          <p:spPr>
            <a:xfrm>
              <a:off x="2637711" y="5188137"/>
              <a:ext cx="142708" cy="142217"/>
            </a:xfrm>
            <a:prstGeom prst="ellipse">
              <a:avLst/>
            </a:prstGeom>
            <a:solidFill>
              <a:schemeClr val="accent6">
                <a:lumMod val="5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p:cNvSpPr/>
            <p:nvPr/>
          </p:nvSpPr>
          <p:spPr>
            <a:xfrm>
              <a:off x="2560432" y="4701108"/>
              <a:ext cx="142708" cy="142217"/>
            </a:xfrm>
            <a:prstGeom prst="ellipse">
              <a:avLst/>
            </a:prstGeom>
            <a:solidFill>
              <a:schemeClr val="accent6">
                <a:lumMod val="5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Oval 53"/>
            <p:cNvSpPr/>
            <p:nvPr/>
          </p:nvSpPr>
          <p:spPr>
            <a:xfrm>
              <a:off x="2537096" y="4914831"/>
              <a:ext cx="142708" cy="142217"/>
            </a:xfrm>
            <a:prstGeom prst="ellipse">
              <a:avLst/>
            </a:prstGeom>
            <a:solidFill>
              <a:schemeClr val="accent6">
                <a:lumMod val="5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Oval 54"/>
            <p:cNvSpPr/>
            <p:nvPr/>
          </p:nvSpPr>
          <p:spPr>
            <a:xfrm>
              <a:off x="2591858" y="4281756"/>
              <a:ext cx="142708" cy="142217"/>
            </a:xfrm>
            <a:prstGeom prst="ellipse">
              <a:avLst/>
            </a:prstGeom>
            <a:solidFill>
              <a:schemeClr val="accent6">
                <a:lumMod val="5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69" name="Group 68"/>
          <p:cNvGrpSpPr/>
          <p:nvPr/>
        </p:nvGrpSpPr>
        <p:grpSpPr>
          <a:xfrm>
            <a:off x="3333041" y="4466021"/>
            <a:ext cx="335136" cy="1284394"/>
            <a:chOff x="3466721" y="4466021"/>
            <a:chExt cx="335136" cy="1284394"/>
          </a:xfrm>
        </p:grpSpPr>
        <p:sp>
          <p:nvSpPr>
            <p:cNvPr id="56" name="Oval 55"/>
            <p:cNvSpPr/>
            <p:nvPr/>
          </p:nvSpPr>
          <p:spPr>
            <a:xfrm>
              <a:off x="3536160" y="5203453"/>
              <a:ext cx="142708" cy="142217"/>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Oval 56"/>
            <p:cNvSpPr/>
            <p:nvPr/>
          </p:nvSpPr>
          <p:spPr>
            <a:xfrm>
              <a:off x="3496216" y="4466021"/>
              <a:ext cx="142708" cy="142217"/>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Oval 57"/>
            <p:cNvSpPr/>
            <p:nvPr/>
          </p:nvSpPr>
          <p:spPr>
            <a:xfrm>
              <a:off x="3659149" y="5564693"/>
              <a:ext cx="142708" cy="142217"/>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Oval 58"/>
            <p:cNvSpPr/>
            <p:nvPr/>
          </p:nvSpPr>
          <p:spPr>
            <a:xfrm>
              <a:off x="3466721" y="5608198"/>
              <a:ext cx="142708" cy="142217"/>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Oval 61"/>
            <p:cNvSpPr/>
            <p:nvPr/>
          </p:nvSpPr>
          <p:spPr>
            <a:xfrm>
              <a:off x="3527105" y="5429519"/>
              <a:ext cx="142708" cy="142217"/>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63" name="Rectangle 62"/>
          <p:cNvSpPr/>
          <p:nvPr/>
        </p:nvSpPr>
        <p:spPr>
          <a:xfrm>
            <a:off x="3210843" y="5284329"/>
            <a:ext cx="609060" cy="48213"/>
          </a:xfrm>
          <a:prstGeom prst="rect">
            <a:avLst/>
          </a:prstGeom>
          <a:solidFill>
            <a:schemeClr val="accent1"/>
          </a:solidFill>
          <a:ln w="1905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1"/>
              </a:solidFill>
            </a:endParaRPr>
          </a:p>
        </p:txBody>
      </p:sp>
      <p:sp>
        <p:nvSpPr>
          <p:cNvPr id="64" name="Rectangle 63"/>
          <p:cNvSpPr/>
          <p:nvPr/>
        </p:nvSpPr>
        <p:spPr>
          <a:xfrm>
            <a:off x="2161010" y="4907887"/>
            <a:ext cx="609060" cy="48213"/>
          </a:xfrm>
          <a:prstGeom prst="rect">
            <a:avLst/>
          </a:prstGeom>
          <a:solidFill>
            <a:schemeClr val="accent6">
              <a:lumMod val="50000"/>
            </a:schemeClr>
          </a:solidFill>
          <a:ln w="1905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6">
                  <a:lumMod val="50000"/>
                </a:schemeClr>
              </a:solidFill>
            </a:endParaRPr>
          </a:p>
        </p:txBody>
      </p:sp>
      <p:sp>
        <p:nvSpPr>
          <p:cNvPr id="65" name="Rectangle 64"/>
          <p:cNvSpPr/>
          <p:nvPr/>
        </p:nvSpPr>
        <p:spPr>
          <a:xfrm>
            <a:off x="6855998" y="5292450"/>
            <a:ext cx="609060" cy="48213"/>
          </a:xfrm>
          <a:prstGeom prst="rect">
            <a:avLst/>
          </a:prstGeom>
          <a:solidFill>
            <a:schemeClr val="accent1"/>
          </a:solidFill>
          <a:ln w="1905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1"/>
              </a:solidFill>
            </a:endParaRPr>
          </a:p>
        </p:txBody>
      </p:sp>
      <p:sp>
        <p:nvSpPr>
          <p:cNvPr id="66" name="Rectangle 65"/>
          <p:cNvSpPr/>
          <p:nvPr/>
        </p:nvSpPr>
        <p:spPr>
          <a:xfrm>
            <a:off x="5806165" y="4916008"/>
            <a:ext cx="609060" cy="48213"/>
          </a:xfrm>
          <a:prstGeom prst="rect">
            <a:avLst/>
          </a:prstGeom>
          <a:solidFill>
            <a:schemeClr val="accent6">
              <a:lumMod val="50000"/>
            </a:schemeClr>
          </a:solidFill>
          <a:ln w="1905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6">
                  <a:lumMod val="50000"/>
                </a:schemeClr>
              </a:solidFill>
            </a:endParaRPr>
          </a:p>
        </p:txBody>
      </p:sp>
      <p:sp>
        <p:nvSpPr>
          <p:cNvPr id="2" name="TextBox 1"/>
          <p:cNvSpPr txBox="1"/>
          <p:nvPr/>
        </p:nvSpPr>
        <p:spPr>
          <a:xfrm>
            <a:off x="3865965" y="1082911"/>
            <a:ext cx="1515759" cy="523220"/>
          </a:xfrm>
          <a:prstGeom prst="rect">
            <a:avLst/>
          </a:prstGeom>
          <a:noFill/>
        </p:spPr>
        <p:txBody>
          <a:bodyPr wrap="none" rtlCol="0">
            <a:spAutoFit/>
          </a:bodyPr>
          <a:lstStyle/>
          <a:p>
            <a:r>
              <a:rPr lang="en-US" sz="2800" dirty="0" smtClean="0">
                <a:latin typeface="Helvetica"/>
                <a:cs typeface="Helvetica"/>
              </a:rPr>
              <a:t>Average</a:t>
            </a:r>
            <a:endParaRPr lang="en-US" sz="2800" dirty="0">
              <a:latin typeface="Helvetica"/>
              <a:cs typeface="Helvetica"/>
            </a:endParaRPr>
          </a:p>
        </p:txBody>
      </p:sp>
      <p:sp>
        <p:nvSpPr>
          <p:cNvPr id="67" name="TextBox 66"/>
          <p:cNvSpPr txBox="1"/>
          <p:nvPr/>
        </p:nvSpPr>
        <p:spPr>
          <a:xfrm>
            <a:off x="4293559" y="4498263"/>
            <a:ext cx="549549" cy="584776"/>
          </a:xfrm>
          <a:prstGeom prst="rect">
            <a:avLst/>
          </a:prstGeom>
          <a:noFill/>
        </p:spPr>
        <p:txBody>
          <a:bodyPr wrap="none" rtlCol="0">
            <a:spAutoFit/>
          </a:bodyPr>
          <a:lstStyle/>
          <a:p>
            <a:r>
              <a:rPr lang="en-US" sz="3200" dirty="0" smtClean="0">
                <a:latin typeface="Helvetica"/>
                <a:cs typeface="Helvetica"/>
              </a:rPr>
              <a:t>or</a:t>
            </a:r>
            <a:endParaRPr lang="en-US" sz="2800" dirty="0">
              <a:latin typeface="Helvetica"/>
              <a:cs typeface="Helvetica"/>
            </a:endParaRPr>
          </a:p>
        </p:txBody>
      </p:sp>
      <p:sp>
        <p:nvSpPr>
          <p:cNvPr id="68" name="TextBox 67"/>
          <p:cNvSpPr txBox="1"/>
          <p:nvPr/>
        </p:nvSpPr>
        <p:spPr>
          <a:xfrm>
            <a:off x="7881047" y="4501445"/>
            <a:ext cx="412893" cy="584776"/>
          </a:xfrm>
          <a:prstGeom prst="rect">
            <a:avLst/>
          </a:prstGeom>
          <a:noFill/>
        </p:spPr>
        <p:txBody>
          <a:bodyPr wrap="none" rtlCol="0">
            <a:spAutoFit/>
          </a:bodyPr>
          <a:lstStyle/>
          <a:p>
            <a:r>
              <a:rPr lang="en-US" sz="3200" dirty="0" smtClean="0">
                <a:latin typeface="Helvetica"/>
                <a:cs typeface="Helvetica"/>
              </a:rPr>
              <a:t>?</a:t>
            </a:r>
            <a:endParaRPr lang="en-US" sz="2800" dirty="0">
              <a:latin typeface="Helvetica"/>
              <a:cs typeface="Helvetica"/>
            </a:endParaRPr>
          </a:p>
        </p:txBody>
      </p:sp>
      <p:sp>
        <p:nvSpPr>
          <p:cNvPr id="72" name="TextBox 71"/>
          <p:cNvSpPr txBox="1"/>
          <p:nvPr/>
        </p:nvSpPr>
        <p:spPr>
          <a:xfrm>
            <a:off x="1" y="6435277"/>
            <a:ext cx="1014934" cy="307777"/>
          </a:xfrm>
          <a:prstGeom prst="rect">
            <a:avLst/>
          </a:prstGeom>
          <a:noFill/>
        </p:spPr>
        <p:txBody>
          <a:bodyPr wrap="none" rtlCol="0" anchor="ctr">
            <a:spAutoFit/>
          </a:bodyPr>
          <a:lstStyle/>
          <a:p>
            <a:r>
              <a:rPr lang="en-US" sz="1400" dirty="0" smtClean="0">
                <a:solidFill>
                  <a:schemeClr val="bg1">
                    <a:lumMod val="85000"/>
                  </a:schemeClr>
                </a:solidFill>
                <a:latin typeface="Rockwell"/>
                <a:cs typeface="Rockwell"/>
              </a:rPr>
              <a:t>MCB 293S</a:t>
            </a:r>
          </a:p>
        </p:txBody>
      </p:sp>
      <p:sp>
        <p:nvSpPr>
          <p:cNvPr id="73" name="Rectangle 72"/>
          <p:cNvSpPr/>
          <p:nvPr/>
        </p:nvSpPr>
        <p:spPr>
          <a:xfrm>
            <a:off x="3139571" y="6332355"/>
            <a:ext cx="1428245" cy="539114"/>
          </a:xfrm>
          <a:prstGeom prst="rect">
            <a:avLst/>
          </a:prstGeom>
          <a:solidFill>
            <a:schemeClr val="accent3">
              <a:lumMod val="50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rgbClr val="FFFFFF"/>
                </a:solidFill>
                <a:latin typeface="Rockwell"/>
                <a:cs typeface="Rockwell"/>
              </a:rPr>
              <a:t>Exploratory</a:t>
            </a:r>
          </a:p>
          <a:p>
            <a:pPr algn="ctr"/>
            <a:r>
              <a:rPr lang="en-US" sz="1400" dirty="0" smtClean="0">
                <a:solidFill>
                  <a:srgbClr val="FFFFFF"/>
                </a:solidFill>
                <a:latin typeface="Rockwell"/>
                <a:cs typeface="Rockwell"/>
              </a:rPr>
              <a:t>Data Analysis</a:t>
            </a:r>
            <a:endParaRPr lang="en-US" sz="1400" dirty="0">
              <a:solidFill>
                <a:srgbClr val="FFFFFF"/>
              </a:solidFill>
              <a:latin typeface="Rockwell"/>
              <a:cs typeface="Rockwell"/>
            </a:endParaRPr>
          </a:p>
        </p:txBody>
      </p:sp>
      <p:sp>
        <p:nvSpPr>
          <p:cNvPr id="74" name="Rectangle 73"/>
          <p:cNvSpPr/>
          <p:nvPr/>
        </p:nvSpPr>
        <p:spPr>
          <a:xfrm>
            <a:off x="4567817" y="6332355"/>
            <a:ext cx="1428245" cy="539114"/>
          </a:xfrm>
          <a:prstGeom prst="rect">
            <a:avLst/>
          </a:prstGeom>
          <a:solidFill>
            <a:schemeClr val="accent3">
              <a:lumMod val="60000"/>
              <a:lumOff val="4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rgbClr val="FFFFFF"/>
                </a:solidFill>
                <a:latin typeface="Rockwell"/>
                <a:cs typeface="Rockwell"/>
              </a:rPr>
              <a:t>Data Visualization</a:t>
            </a:r>
            <a:endParaRPr lang="en-US" sz="1400" dirty="0">
              <a:solidFill>
                <a:srgbClr val="FFFFFF"/>
              </a:solidFill>
              <a:latin typeface="Rockwell"/>
              <a:cs typeface="Rockwell"/>
            </a:endParaRPr>
          </a:p>
        </p:txBody>
      </p:sp>
      <p:sp>
        <p:nvSpPr>
          <p:cNvPr id="75" name="TextBox 74"/>
          <p:cNvSpPr txBox="1"/>
          <p:nvPr/>
        </p:nvSpPr>
        <p:spPr>
          <a:xfrm>
            <a:off x="8344983" y="6435277"/>
            <a:ext cx="799017" cy="307777"/>
          </a:xfrm>
          <a:prstGeom prst="rect">
            <a:avLst/>
          </a:prstGeom>
          <a:noFill/>
        </p:spPr>
        <p:txBody>
          <a:bodyPr wrap="none" rtlCol="0" anchor="ctr">
            <a:spAutoFit/>
          </a:bodyPr>
          <a:lstStyle/>
          <a:p>
            <a:pPr algn="r"/>
            <a:r>
              <a:rPr lang="en-US" sz="1400" dirty="0" smtClean="0">
                <a:solidFill>
                  <a:schemeClr val="bg1">
                    <a:lumMod val="85000"/>
                  </a:schemeClr>
                </a:solidFill>
                <a:latin typeface="Rockwell"/>
                <a:cs typeface="Rockwell"/>
              </a:rPr>
              <a:t>Week 1</a:t>
            </a:r>
          </a:p>
        </p:txBody>
      </p:sp>
    </p:spTree>
    <p:extLst>
      <p:ext uri="{BB962C8B-B14F-4D97-AF65-F5344CB8AC3E}">
        <p14:creationId xmlns:p14="http://schemas.microsoft.com/office/powerpoint/2010/main" val="318805879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animBg="1"/>
      <p:bldP spid="64" grpId="0" animBg="1"/>
      <p:bldP spid="65" grpId="0" animBg="1"/>
      <p:bldP spid="66" grpId="0" animBg="1"/>
      <p:bldP spid="67" grpId="0"/>
      <p:bldP spid="68"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92596" y="1"/>
            <a:ext cx="8955499" cy="767328"/>
          </a:xfrm>
        </p:spPr>
        <p:txBody>
          <a:bodyPr>
            <a:normAutofit/>
          </a:bodyPr>
          <a:lstStyle/>
          <a:p>
            <a:pPr algn="l"/>
            <a:r>
              <a:rPr lang="en-US" sz="3600" dirty="0" smtClean="0">
                <a:solidFill>
                  <a:schemeClr val="tx1">
                    <a:lumMod val="65000"/>
                    <a:lumOff val="35000"/>
                  </a:schemeClr>
                </a:solidFill>
                <a:latin typeface="Rockwell"/>
                <a:cs typeface="Rockwell"/>
              </a:rPr>
              <a:t>Show the data</a:t>
            </a:r>
            <a:endParaRPr lang="en-US" sz="3600" dirty="0">
              <a:solidFill>
                <a:schemeClr val="tx1">
                  <a:lumMod val="65000"/>
                  <a:lumOff val="35000"/>
                </a:schemeClr>
              </a:solidFill>
              <a:latin typeface="Rockwell"/>
              <a:cs typeface="Rockwell"/>
            </a:endParaRPr>
          </a:p>
        </p:txBody>
      </p:sp>
      <p:sp>
        <p:nvSpPr>
          <p:cNvPr id="6" name="Rectangle 5"/>
          <p:cNvSpPr/>
          <p:nvPr/>
        </p:nvSpPr>
        <p:spPr>
          <a:xfrm>
            <a:off x="0" y="723606"/>
            <a:ext cx="4567817" cy="90786"/>
          </a:xfrm>
          <a:prstGeom prst="rect">
            <a:avLst/>
          </a:prstGeom>
          <a:solidFill>
            <a:schemeClr val="accent3">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chemeClr val="accent3">
                  <a:lumMod val="50000"/>
                </a:schemeClr>
              </a:solidFill>
              <a:latin typeface="Helvetica"/>
              <a:cs typeface="Helvetica"/>
            </a:endParaRPr>
          </a:p>
        </p:txBody>
      </p:sp>
      <p:sp>
        <p:nvSpPr>
          <p:cNvPr id="7" name="Rectangle 6"/>
          <p:cNvSpPr/>
          <p:nvPr/>
        </p:nvSpPr>
        <p:spPr>
          <a:xfrm>
            <a:off x="1" y="6318886"/>
            <a:ext cx="9143998" cy="539114"/>
          </a:xfrm>
          <a:prstGeom prst="rect">
            <a:avLst/>
          </a:prstGeom>
          <a:solidFill>
            <a:schemeClr val="accent3">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chemeClr val="accent3">
                  <a:lumMod val="50000"/>
                </a:schemeClr>
              </a:solidFill>
              <a:latin typeface="Helvetica"/>
              <a:cs typeface="Helvetica"/>
            </a:endParaRPr>
          </a:p>
        </p:txBody>
      </p:sp>
      <p:cxnSp>
        <p:nvCxnSpPr>
          <p:cNvPr id="10" name="Straight Connector 9"/>
          <p:cNvCxnSpPr/>
          <p:nvPr/>
        </p:nvCxnSpPr>
        <p:spPr>
          <a:xfrm>
            <a:off x="3414905" y="1713972"/>
            <a:ext cx="0" cy="1390515"/>
          </a:xfrm>
          <a:prstGeom prst="line">
            <a:avLst/>
          </a:prstGeom>
          <a:ln w="19050" cmpd="sng">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11" name="Rectangle 10"/>
          <p:cNvSpPr/>
          <p:nvPr/>
        </p:nvSpPr>
        <p:spPr>
          <a:xfrm>
            <a:off x="4008514" y="2155390"/>
            <a:ext cx="367125" cy="949098"/>
          </a:xfrm>
          <a:prstGeom prst="rect">
            <a:avLst/>
          </a:prstGeom>
          <a:solidFill>
            <a:schemeClr val="accent6">
              <a:lumMod val="50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6">
                  <a:lumMod val="50000"/>
                </a:schemeClr>
              </a:solidFill>
            </a:endParaRPr>
          </a:p>
        </p:txBody>
      </p:sp>
      <p:cxnSp>
        <p:nvCxnSpPr>
          <p:cNvPr id="12" name="Straight Connector 11"/>
          <p:cNvCxnSpPr/>
          <p:nvPr/>
        </p:nvCxnSpPr>
        <p:spPr>
          <a:xfrm>
            <a:off x="3414907" y="3104487"/>
            <a:ext cx="2444057" cy="0"/>
          </a:xfrm>
          <a:prstGeom prst="line">
            <a:avLst/>
          </a:prstGeom>
          <a:ln w="19050" cmpd="sng">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13" name="Rectangle 12"/>
          <p:cNvSpPr/>
          <p:nvPr/>
        </p:nvSpPr>
        <p:spPr>
          <a:xfrm>
            <a:off x="4926326" y="2543534"/>
            <a:ext cx="367125" cy="560953"/>
          </a:xfrm>
          <a:prstGeom prst="rect">
            <a:avLst/>
          </a:prstGeom>
          <a:solidFill>
            <a:schemeClr val="accent1"/>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1"/>
              </a:solidFill>
            </a:endParaRPr>
          </a:p>
        </p:txBody>
      </p:sp>
      <p:sp>
        <p:nvSpPr>
          <p:cNvPr id="2" name="TextBox 1"/>
          <p:cNvSpPr txBox="1"/>
          <p:nvPr/>
        </p:nvSpPr>
        <p:spPr>
          <a:xfrm>
            <a:off x="3865965" y="1082911"/>
            <a:ext cx="1515759" cy="523220"/>
          </a:xfrm>
          <a:prstGeom prst="rect">
            <a:avLst/>
          </a:prstGeom>
          <a:noFill/>
        </p:spPr>
        <p:txBody>
          <a:bodyPr wrap="none" rtlCol="0">
            <a:spAutoFit/>
          </a:bodyPr>
          <a:lstStyle/>
          <a:p>
            <a:r>
              <a:rPr lang="en-US" sz="2800" dirty="0" smtClean="0">
                <a:latin typeface="Helvetica"/>
                <a:cs typeface="Helvetica"/>
              </a:rPr>
              <a:t>Average</a:t>
            </a:r>
            <a:endParaRPr lang="en-US" sz="2800" dirty="0">
              <a:latin typeface="Helvetica"/>
              <a:cs typeface="Helvetica"/>
            </a:endParaRPr>
          </a:p>
        </p:txBody>
      </p:sp>
      <p:cxnSp>
        <p:nvCxnSpPr>
          <p:cNvPr id="72" name="Straight Connector 71"/>
          <p:cNvCxnSpPr/>
          <p:nvPr/>
        </p:nvCxnSpPr>
        <p:spPr>
          <a:xfrm flipH="1">
            <a:off x="363610" y="3794089"/>
            <a:ext cx="2" cy="2076873"/>
          </a:xfrm>
          <a:prstGeom prst="line">
            <a:avLst/>
          </a:prstGeom>
          <a:ln w="1905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73" name="Straight Connector 72"/>
          <p:cNvCxnSpPr/>
          <p:nvPr/>
        </p:nvCxnSpPr>
        <p:spPr>
          <a:xfrm>
            <a:off x="363612" y="5870962"/>
            <a:ext cx="2444057" cy="0"/>
          </a:xfrm>
          <a:prstGeom prst="line">
            <a:avLst/>
          </a:prstGeom>
          <a:ln w="1905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74" name="Straight Connector 73"/>
          <p:cNvCxnSpPr/>
          <p:nvPr/>
        </p:nvCxnSpPr>
        <p:spPr>
          <a:xfrm flipH="1">
            <a:off x="3428963" y="3794089"/>
            <a:ext cx="2" cy="2076873"/>
          </a:xfrm>
          <a:prstGeom prst="line">
            <a:avLst/>
          </a:prstGeom>
          <a:ln w="1905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75" name="Straight Connector 74"/>
          <p:cNvCxnSpPr/>
          <p:nvPr/>
        </p:nvCxnSpPr>
        <p:spPr>
          <a:xfrm>
            <a:off x="3428965" y="5870962"/>
            <a:ext cx="2444057" cy="0"/>
          </a:xfrm>
          <a:prstGeom prst="line">
            <a:avLst/>
          </a:prstGeom>
          <a:ln w="19050" cmpd="sng">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76" name="Oval 75"/>
          <p:cNvSpPr/>
          <p:nvPr/>
        </p:nvSpPr>
        <p:spPr>
          <a:xfrm>
            <a:off x="4077273" y="5284166"/>
            <a:ext cx="142708" cy="142217"/>
          </a:xfrm>
          <a:prstGeom prst="ellipse">
            <a:avLst/>
          </a:prstGeom>
          <a:solidFill>
            <a:schemeClr val="accent6">
              <a:lumMod val="5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7" name="Oval 76"/>
          <p:cNvSpPr/>
          <p:nvPr/>
        </p:nvSpPr>
        <p:spPr>
          <a:xfrm>
            <a:off x="5084337" y="5050432"/>
            <a:ext cx="142708" cy="142217"/>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8" name="Oval 77"/>
          <p:cNvSpPr/>
          <p:nvPr/>
        </p:nvSpPr>
        <p:spPr>
          <a:xfrm>
            <a:off x="4005919" y="4963024"/>
            <a:ext cx="142708" cy="142217"/>
          </a:xfrm>
          <a:prstGeom prst="ellipse">
            <a:avLst/>
          </a:prstGeom>
          <a:solidFill>
            <a:schemeClr val="accent6">
              <a:lumMod val="5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9" name="Oval 78"/>
          <p:cNvSpPr/>
          <p:nvPr/>
        </p:nvSpPr>
        <p:spPr>
          <a:xfrm>
            <a:off x="4229673" y="5436566"/>
            <a:ext cx="142708" cy="142217"/>
          </a:xfrm>
          <a:prstGeom prst="ellipse">
            <a:avLst/>
          </a:prstGeom>
          <a:solidFill>
            <a:schemeClr val="accent6">
              <a:lumMod val="5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Oval 79"/>
          <p:cNvSpPr/>
          <p:nvPr/>
        </p:nvSpPr>
        <p:spPr>
          <a:xfrm>
            <a:off x="4086965" y="4802673"/>
            <a:ext cx="142708" cy="142217"/>
          </a:xfrm>
          <a:prstGeom prst="ellipse">
            <a:avLst/>
          </a:prstGeom>
          <a:solidFill>
            <a:schemeClr val="accent6">
              <a:lumMod val="5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Oval 80"/>
          <p:cNvSpPr/>
          <p:nvPr/>
        </p:nvSpPr>
        <p:spPr>
          <a:xfrm>
            <a:off x="4218066" y="4913812"/>
            <a:ext cx="142708" cy="142217"/>
          </a:xfrm>
          <a:prstGeom prst="ellipse">
            <a:avLst/>
          </a:prstGeom>
          <a:solidFill>
            <a:schemeClr val="accent6">
              <a:lumMod val="5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2" name="Oval 81"/>
          <p:cNvSpPr/>
          <p:nvPr/>
        </p:nvSpPr>
        <p:spPr>
          <a:xfrm>
            <a:off x="3993649" y="4700487"/>
            <a:ext cx="142708" cy="142217"/>
          </a:xfrm>
          <a:prstGeom prst="ellipse">
            <a:avLst/>
          </a:prstGeom>
          <a:solidFill>
            <a:schemeClr val="accent6">
              <a:lumMod val="5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3" name="Oval 82"/>
          <p:cNvSpPr/>
          <p:nvPr/>
        </p:nvSpPr>
        <p:spPr>
          <a:xfrm>
            <a:off x="4129058" y="5039550"/>
            <a:ext cx="142708" cy="142217"/>
          </a:xfrm>
          <a:prstGeom prst="ellipse">
            <a:avLst/>
          </a:prstGeom>
          <a:solidFill>
            <a:schemeClr val="accent6">
              <a:lumMod val="5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4" name="Oval 83"/>
          <p:cNvSpPr/>
          <p:nvPr/>
        </p:nvSpPr>
        <p:spPr>
          <a:xfrm>
            <a:off x="4158319" y="4565569"/>
            <a:ext cx="142708" cy="142217"/>
          </a:xfrm>
          <a:prstGeom prst="ellipse">
            <a:avLst/>
          </a:prstGeom>
          <a:solidFill>
            <a:schemeClr val="accent6">
              <a:lumMod val="5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5" name="Oval 84"/>
          <p:cNvSpPr/>
          <p:nvPr/>
        </p:nvSpPr>
        <p:spPr>
          <a:xfrm>
            <a:off x="3971752" y="4494460"/>
            <a:ext cx="142708" cy="142217"/>
          </a:xfrm>
          <a:prstGeom prst="ellipse">
            <a:avLst/>
          </a:prstGeom>
          <a:solidFill>
            <a:schemeClr val="accent6">
              <a:lumMod val="5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6" name="Oval 85"/>
          <p:cNvSpPr/>
          <p:nvPr/>
        </p:nvSpPr>
        <p:spPr>
          <a:xfrm>
            <a:off x="4086965" y="4423352"/>
            <a:ext cx="142708" cy="142217"/>
          </a:xfrm>
          <a:prstGeom prst="ellipse">
            <a:avLst/>
          </a:prstGeom>
          <a:solidFill>
            <a:schemeClr val="accent6">
              <a:lumMod val="5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Oval 86"/>
          <p:cNvSpPr/>
          <p:nvPr/>
        </p:nvSpPr>
        <p:spPr>
          <a:xfrm>
            <a:off x="4183820" y="4281135"/>
            <a:ext cx="142708" cy="142217"/>
          </a:xfrm>
          <a:prstGeom prst="ellipse">
            <a:avLst/>
          </a:prstGeom>
          <a:solidFill>
            <a:schemeClr val="accent6">
              <a:lumMod val="5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Oval 87"/>
          <p:cNvSpPr/>
          <p:nvPr/>
        </p:nvSpPr>
        <p:spPr>
          <a:xfrm>
            <a:off x="4229673" y="5105241"/>
            <a:ext cx="142708" cy="142217"/>
          </a:xfrm>
          <a:prstGeom prst="ellipse">
            <a:avLst/>
          </a:prstGeom>
          <a:solidFill>
            <a:schemeClr val="accent6">
              <a:lumMod val="5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9" name="Oval 88"/>
          <p:cNvSpPr/>
          <p:nvPr/>
        </p:nvSpPr>
        <p:spPr>
          <a:xfrm>
            <a:off x="4052041" y="5154452"/>
            <a:ext cx="142708" cy="142217"/>
          </a:xfrm>
          <a:prstGeom prst="ellipse">
            <a:avLst/>
          </a:prstGeom>
          <a:solidFill>
            <a:schemeClr val="accent6">
              <a:lumMod val="5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Oval 89"/>
          <p:cNvSpPr/>
          <p:nvPr/>
        </p:nvSpPr>
        <p:spPr>
          <a:xfrm>
            <a:off x="4112466" y="4656693"/>
            <a:ext cx="142708" cy="142217"/>
          </a:xfrm>
          <a:prstGeom prst="ellipse">
            <a:avLst/>
          </a:prstGeom>
          <a:solidFill>
            <a:schemeClr val="accent6">
              <a:lumMod val="5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1" name="Oval 90"/>
          <p:cNvSpPr/>
          <p:nvPr/>
        </p:nvSpPr>
        <p:spPr>
          <a:xfrm>
            <a:off x="4244271" y="5247457"/>
            <a:ext cx="142708" cy="142217"/>
          </a:xfrm>
          <a:prstGeom prst="ellipse">
            <a:avLst/>
          </a:prstGeom>
          <a:solidFill>
            <a:schemeClr val="accent6">
              <a:lumMod val="5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2" name="Oval 91"/>
          <p:cNvSpPr/>
          <p:nvPr/>
        </p:nvSpPr>
        <p:spPr>
          <a:xfrm>
            <a:off x="5236737" y="5202832"/>
            <a:ext cx="142708" cy="142217"/>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3" name="Oval 92"/>
          <p:cNvSpPr/>
          <p:nvPr/>
        </p:nvSpPr>
        <p:spPr>
          <a:xfrm>
            <a:off x="5286194" y="5365457"/>
            <a:ext cx="142708" cy="142217"/>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4" name="Oval 93"/>
          <p:cNvSpPr/>
          <p:nvPr/>
        </p:nvSpPr>
        <p:spPr>
          <a:xfrm>
            <a:off x="4239365" y="4700487"/>
            <a:ext cx="142708" cy="142217"/>
          </a:xfrm>
          <a:prstGeom prst="ellipse">
            <a:avLst/>
          </a:prstGeom>
          <a:solidFill>
            <a:schemeClr val="accent6">
              <a:lumMod val="5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5" name="Oval 94"/>
          <p:cNvSpPr/>
          <p:nvPr/>
        </p:nvSpPr>
        <p:spPr>
          <a:xfrm>
            <a:off x="5210172" y="5065111"/>
            <a:ext cx="142708" cy="142217"/>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Oval 95"/>
          <p:cNvSpPr/>
          <p:nvPr/>
        </p:nvSpPr>
        <p:spPr>
          <a:xfrm>
            <a:off x="5043482" y="5315936"/>
            <a:ext cx="142708" cy="142217"/>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Oval 96"/>
          <p:cNvSpPr/>
          <p:nvPr/>
        </p:nvSpPr>
        <p:spPr>
          <a:xfrm>
            <a:off x="5136304" y="5401469"/>
            <a:ext cx="142708" cy="142217"/>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8" name="Oval 97"/>
          <p:cNvSpPr/>
          <p:nvPr/>
        </p:nvSpPr>
        <p:spPr>
          <a:xfrm>
            <a:off x="5106897" y="4925607"/>
            <a:ext cx="142708" cy="142217"/>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9" name="Oval 98"/>
          <p:cNvSpPr/>
          <p:nvPr/>
        </p:nvSpPr>
        <p:spPr>
          <a:xfrm>
            <a:off x="5012983" y="5158948"/>
            <a:ext cx="142708" cy="142217"/>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0" name="Oval 99"/>
          <p:cNvSpPr/>
          <p:nvPr/>
        </p:nvSpPr>
        <p:spPr>
          <a:xfrm>
            <a:off x="5171401" y="4836157"/>
            <a:ext cx="142708" cy="142217"/>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1" name="Oval 100"/>
          <p:cNvSpPr/>
          <p:nvPr/>
        </p:nvSpPr>
        <p:spPr>
          <a:xfrm>
            <a:off x="5244392" y="5529170"/>
            <a:ext cx="142708" cy="142217"/>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Oval 101"/>
          <p:cNvSpPr/>
          <p:nvPr/>
        </p:nvSpPr>
        <p:spPr>
          <a:xfrm>
            <a:off x="5050591" y="5530648"/>
            <a:ext cx="142708" cy="142217"/>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3" name="Oval 102"/>
          <p:cNvSpPr/>
          <p:nvPr/>
        </p:nvSpPr>
        <p:spPr>
          <a:xfrm>
            <a:off x="5184008" y="5607577"/>
            <a:ext cx="142708" cy="142217"/>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4" name="Oval 103"/>
          <p:cNvSpPr/>
          <p:nvPr/>
        </p:nvSpPr>
        <p:spPr>
          <a:xfrm>
            <a:off x="5171401" y="5318565"/>
            <a:ext cx="142708" cy="142217"/>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5" name="Oval 104"/>
          <p:cNvSpPr/>
          <p:nvPr/>
        </p:nvSpPr>
        <p:spPr>
          <a:xfrm>
            <a:off x="5007460" y="4944890"/>
            <a:ext cx="142708" cy="142217"/>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6" name="Oval 105"/>
          <p:cNvSpPr/>
          <p:nvPr/>
        </p:nvSpPr>
        <p:spPr>
          <a:xfrm>
            <a:off x="5024333" y="4842704"/>
            <a:ext cx="142708" cy="142217"/>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7" name="Oval 106"/>
          <p:cNvSpPr/>
          <p:nvPr/>
        </p:nvSpPr>
        <p:spPr>
          <a:xfrm>
            <a:off x="933788" y="4968441"/>
            <a:ext cx="142708" cy="142217"/>
          </a:xfrm>
          <a:prstGeom prst="ellipse">
            <a:avLst/>
          </a:prstGeom>
          <a:solidFill>
            <a:schemeClr val="accent6">
              <a:lumMod val="5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8" name="Oval 107"/>
          <p:cNvSpPr/>
          <p:nvPr/>
        </p:nvSpPr>
        <p:spPr>
          <a:xfrm>
            <a:off x="1129793" y="4996715"/>
            <a:ext cx="142708" cy="142217"/>
          </a:xfrm>
          <a:prstGeom prst="ellipse">
            <a:avLst/>
          </a:prstGeom>
          <a:solidFill>
            <a:schemeClr val="accent6">
              <a:lumMod val="5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9" name="Oval 108"/>
          <p:cNvSpPr/>
          <p:nvPr/>
        </p:nvSpPr>
        <p:spPr>
          <a:xfrm>
            <a:off x="937966" y="4795575"/>
            <a:ext cx="142708" cy="142217"/>
          </a:xfrm>
          <a:prstGeom prst="ellipse">
            <a:avLst/>
          </a:prstGeom>
          <a:solidFill>
            <a:schemeClr val="accent6">
              <a:lumMod val="5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0" name="Oval 109"/>
          <p:cNvSpPr/>
          <p:nvPr/>
        </p:nvSpPr>
        <p:spPr>
          <a:xfrm>
            <a:off x="1052088" y="4914210"/>
            <a:ext cx="142708" cy="142217"/>
          </a:xfrm>
          <a:prstGeom prst="ellipse">
            <a:avLst/>
          </a:prstGeom>
          <a:solidFill>
            <a:schemeClr val="accent6">
              <a:lumMod val="5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1" name="Oval 110"/>
          <p:cNvSpPr/>
          <p:nvPr/>
        </p:nvSpPr>
        <p:spPr>
          <a:xfrm>
            <a:off x="1083838" y="4665751"/>
            <a:ext cx="142708" cy="142217"/>
          </a:xfrm>
          <a:prstGeom prst="ellipse">
            <a:avLst/>
          </a:prstGeom>
          <a:solidFill>
            <a:schemeClr val="accent6">
              <a:lumMod val="5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2" name="Oval 111"/>
          <p:cNvSpPr/>
          <p:nvPr/>
        </p:nvSpPr>
        <p:spPr>
          <a:xfrm>
            <a:off x="2051152" y="5192336"/>
            <a:ext cx="142708" cy="142217"/>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3" name="Oval 112"/>
          <p:cNvSpPr/>
          <p:nvPr/>
        </p:nvSpPr>
        <p:spPr>
          <a:xfrm>
            <a:off x="2174141" y="5042865"/>
            <a:ext cx="142708" cy="142217"/>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4" name="Oval 113"/>
          <p:cNvSpPr/>
          <p:nvPr/>
        </p:nvSpPr>
        <p:spPr>
          <a:xfrm>
            <a:off x="2174141" y="5290123"/>
            <a:ext cx="142708" cy="142217"/>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5" name="Oval 114"/>
          <p:cNvSpPr/>
          <p:nvPr/>
        </p:nvSpPr>
        <p:spPr>
          <a:xfrm>
            <a:off x="2053067" y="5427596"/>
            <a:ext cx="142708" cy="142217"/>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6" name="Oval 115"/>
          <p:cNvSpPr/>
          <p:nvPr/>
        </p:nvSpPr>
        <p:spPr>
          <a:xfrm>
            <a:off x="1979798" y="5321093"/>
            <a:ext cx="142708" cy="142217"/>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7" name="Straight Connector 116"/>
          <p:cNvCxnSpPr/>
          <p:nvPr/>
        </p:nvCxnSpPr>
        <p:spPr>
          <a:xfrm flipH="1">
            <a:off x="6469997" y="3793208"/>
            <a:ext cx="2" cy="2076873"/>
          </a:xfrm>
          <a:prstGeom prst="line">
            <a:avLst/>
          </a:prstGeom>
          <a:ln w="1905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18" name="Straight Connector 117"/>
          <p:cNvCxnSpPr/>
          <p:nvPr/>
        </p:nvCxnSpPr>
        <p:spPr>
          <a:xfrm>
            <a:off x="6469999" y="5870081"/>
            <a:ext cx="2444057" cy="0"/>
          </a:xfrm>
          <a:prstGeom prst="line">
            <a:avLst/>
          </a:prstGeom>
          <a:ln w="19050" cmpd="sng">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119" name="Oval 118"/>
          <p:cNvSpPr/>
          <p:nvPr/>
        </p:nvSpPr>
        <p:spPr>
          <a:xfrm>
            <a:off x="7118307" y="5283285"/>
            <a:ext cx="142708" cy="142217"/>
          </a:xfrm>
          <a:prstGeom prst="ellipse">
            <a:avLst/>
          </a:prstGeom>
          <a:solidFill>
            <a:schemeClr val="accent6">
              <a:lumMod val="5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0" name="Oval 119"/>
          <p:cNvSpPr/>
          <p:nvPr/>
        </p:nvSpPr>
        <p:spPr>
          <a:xfrm>
            <a:off x="8125371" y="5165007"/>
            <a:ext cx="142708" cy="142217"/>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1" name="Oval 120"/>
          <p:cNvSpPr/>
          <p:nvPr/>
        </p:nvSpPr>
        <p:spPr>
          <a:xfrm>
            <a:off x="7046953" y="4867679"/>
            <a:ext cx="142708" cy="142217"/>
          </a:xfrm>
          <a:prstGeom prst="ellipse">
            <a:avLst/>
          </a:prstGeom>
          <a:solidFill>
            <a:schemeClr val="accent6">
              <a:lumMod val="5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Oval 121"/>
          <p:cNvSpPr/>
          <p:nvPr/>
        </p:nvSpPr>
        <p:spPr>
          <a:xfrm>
            <a:off x="7218232" y="5215269"/>
            <a:ext cx="142708" cy="142217"/>
          </a:xfrm>
          <a:prstGeom prst="ellipse">
            <a:avLst/>
          </a:prstGeom>
          <a:solidFill>
            <a:schemeClr val="accent6">
              <a:lumMod val="5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3" name="Oval 122"/>
          <p:cNvSpPr/>
          <p:nvPr/>
        </p:nvSpPr>
        <p:spPr>
          <a:xfrm>
            <a:off x="7127999" y="4801792"/>
            <a:ext cx="142708" cy="142217"/>
          </a:xfrm>
          <a:prstGeom prst="ellipse">
            <a:avLst/>
          </a:prstGeom>
          <a:solidFill>
            <a:schemeClr val="accent6">
              <a:lumMod val="5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4" name="Oval 123"/>
          <p:cNvSpPr/>
          <p:nvPr/>
        </p:nvSpPr>
        <p:spPr>
          <a:xfrm>
            <a:off x="7259100" y="4713507"/>
            <a:ext cx="142708" cy="142217"/>
          </a:xfrm>
          <a:prstGeom prst="ellipse">
            <a:avLst/>
          </a:prstGeom>
          <a:solidFill>
            <a:schemeClr val="accent6">
              <a:lumMod val="5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Oval 124"/>
          <p:cNvSpPr/>
          <p:nvPr/>
        </p:nvSpPr>
        <p:spPr>
          <a:xfrm>
            <a:off x="7034683" y="5224679"/>
            <a:ext cx="142708" cy="142217"/>
          </a:xfrm>
          <a:prstGeom prst="ellipse">
            <a:avLst/>
          </a:prstGeom>
          <a:solidFill>
            <a:schemeClr val="accent6">
              <a:lumMod val="5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6" name="Oval 125"/>
          <p:cNvSpPr/>
          <p:nvPr/>
        </p:nvSpPr>
        <p:spPr>
          <a:xfrm>
            <a:off x="7170092" y="5038669"/>
            <a:ext cx="142708" cy="142217"/>
          </a:xfrm>
          <a:prstGeom prst="ellipse">
            <a:avLst/>
          </a:prstGeom>
          <a:solidFill>
            <a:schemeClr val="accent6">
              <a:lumMod val="5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7" name="Oval 126"/>
          <p:cNvSpPr/>
          <p:nvPr/>
        </p:nvSpPr>
        <p:spPr>
          <a:xfrm>
            <a:off x="7199353" y="4564688"/>
            <a:ext cx="142708" cy="142217"/>
          </a:xfrm>
          <a:prstGeom prst="ellipse">
            <a:avLst/>
          </a:prstGeom>
          <a:solidFill>
            <a:schemeClr val="accent6">
              <a:lumMod val="5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8" name="Oval 127"/>
          <p:cNvSpPr/>
          <p:nvPr/>
        </p:nvSpPr>
        <p:spPr>
          <a:xfrm>
            <a:off x="7127999" y="4955479"/>
            <a:ext cx="142708" cy="142217"/>
          </a:xfrm>
          <a:prstGeom prst="ellipse">
            <a:avLst/>
          </a:prstGeom>
          <a:solidFill>
            <a:schemeClr val="accent6">
              <a:lumMod val="5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9" name="Oval 128"/>
          <p:cNvSpPr/>
          <p:nvPr/>
        </p:nvSpPr>
        <p:spPr>
          <a:xfrm>
            <a:off x="7127999" y="4422471"/>
            <a:ext cx="142708" cy="142217"/>
          </a:xfrm>
          <a:prstGeom prst="ellipse">
            <a:avLst/>
          </a:prstGeom>
          <a:solidFill>
            <a:schemeClr val="accent6">
              <a:lumMod val="5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0" name="Oval 129"/>
          <p:cNvSpPr/>
          <p:nvPr/>
        </p:nvSpPr>
        <p:spPr>
          <a:xfrm>
            <a:off x="7224854" y="4280254"/>
            <a:ext cx="142708" cy="142217"/>
          </a:xfrm>
          <a:prstGeom prst="ellipse">
            <a:avLst/>
          </a:prstGeom>
          <a:solidFill>
            <a:schemeClr val="accent6">
              <a:lumMod val="5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Oval 130"/>
          <p:cNvSpPr/>
          <p:nvPr/>
        </p:nvSpPr>
        <p:spPr>
          <a:xfrm>
            <a:off x="7270707" y="5072872"/>
            <a:ext cx="142708" cy="142217"/>
          </a:xfrm>
          <a:prstGeom prst="ellipse">
            <a:avLst/>
          </a:prstGeom>
          <a:solidFill>
            <a:schemeClr val="accent6">
              <a:lumMod val="5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2" name="Oval 131"/>
          <p:cNvSpPr/>
          <p:nvPr/>
        </p:nvSpPr>
        <p:spPr>
          <a:xfrm>
            <a:off x="7093075" y="5153571"/>
            <a:ext cx="142708" cy="142217"/>
          </a:xfrm>
          <a:prstGeom prst="ellipse">
            <a:avLst/>
          </a:prstGeom>
          <a:solidFill>
            <a:schemeClr val="accent6">
              <a:lumMod val="5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3" name="Oval 132"/>
          <p:cNvSpPr/>
          <p:nvPr/>
        </p:nvSpPr>
        <p:spPr>
          <a:xfrm>
            <a:off x="7131240" y="3802735"/>
            <a:ext cx="142708" cy="142217"/>
          </a:xfrm>
          <a:prstGeom prst="ellipse">
            <a:avLst/>
          </a:prstGeom>
          <a:solidFill>
            <a:schemeClr val="accent6">
              <a:lumMod val="5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4" name="Oval 133"/>
          <p:cNvSpPr/>
          <p:nvPr/>
        </p:nvSpPr>
        <p:spPr>
          <a:xfrm>
            <a:off x="7285305" y="5246576"/>
            <a:ext cx="142708" cy="142217"/>
          </a:xfrm>
          <a:prstGeom prst="ellipse">
            <a:avLst/>
          </a:prstGeom>
          <a:solidFill>
            <a:schemeClr val="accent6">
              <a:lumMod val="5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5" name="Oval 134"/>
          <p:cNvSpPr/>
          <p:nvPr/>
        </p:nvSpPr>
        <p:spPr>
          <a:xfrm>
            <a:off x="8277771" y="5201951"/>
            <a:ext cx="142708" cy="142217"/>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6" name="Oval 135"/>
          <p:cNvSpPr/>
          <p:nvPr/>
        </p:nvSpPr>
        <p:spPr>
          <a:xfrm>
            <a:off x="8327228" y="5364576"/>
            <a:ext cx="142708" cy="142217"/>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7" name="Oval 136"/>
          <p:cNvSpPr/>
          <p:nvPr/>
        </p:nvSpPr>
        <p:spPr>
          <a:xfrm>
            <a:off x="7093075" y="4038341"/>
            <a:ext cx="142708" cy="142217"/>
          </a:xfrm>
          <a:prstGeom prst="ellipse">
            <a:avLst/>
          </a:prstGeom>
          <a:solidFill>
            <a:schemeClr val="accent6">
              <a:lumMod val="5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8" name="Oval 137"/>
          <p:cNvSpPr/>
          <p:nvPr/>
        </p:nvSpPr>
        <p:spPr>
          <a:xfrm>
            <a:off x="8251206" y="5064230"/>
            <a:ext cx="142708" cy="142217"/>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9" name="Oval 138"/>
          <p:cNvSpPr/>
          <p:nvPr/>
        </p:nvSpPr>
        <p:spPr>
          <a:xfrm>
            <a:off x="8084516" y="5315055"/>
            <a:ext cx="142708" cy="142217"/>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0" name="Oval 139"/>
          <p:cNvSpPr/>
          <p:nvPr/>
        </p:nvSpPr>
        <p:spPr>
          <a:xfrm>
            <a:off x="8177338" y="5400588"/>
            <a:ext cx="142708" cy="142217"/>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1" name="Oval 140"/>
          <p:cNvSpPr/>
          <p:nvPr/>
        </p:nvSpPr>
        <p:spPr>
          <a:xfrm>
            <a:off x="8147931" y="4924726"/>
            <a:ext cx="142708" cy="142217"/>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2" name="Oval 141"/>
          <p:cNvSpPr/>
          <p:nvPr/>
        </p:nvSpPr>
        <p:spPr>
          <a:xfrm>
            <a:off x="8054017" y="5399475"/>
            <a:ext cx="142708" cy="142217"/>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3" name="Oval 142"/>
          <p:cNvSpPr/>
          <p:nvPr/>
        </p:nvSpPr>
        <p:spPr>
          <a:xfrm>
            <a:off x="8191202" y="4109449"/>
            <a:ext cx="142708" cy="142217"/>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4" name="Oval 143"/>
          <p:cNvSpPr/>
          <p:nvPr/>
        </p:nvSpPr>
        <p:spPr>
          <a:xfrm>
            <a:off x="8285426" y="5528289"/>
            <a:ext cx="142708" cy="142217"/>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5" name="Oval 144"/>
          <p:cNvSpPr/>
          <p:nvPr/>
        </p:nvSpPr>
        <p:spPr>
          <a:xfrm>
            <a:off x="8091625" y="5529767"/>
            <a:ext cx="142708" cy="142217"/>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6" name="Oval 145"/>
          <p:cNvSpPr/>
          <p:nvPr/>
        </p:nvSpPr>
        <p:spPr>
          <a:xfrm>
            <a:off x="8225042" y="5501736"/>
            <a:ext cx="142708" cy="142217"/>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7" name="Oval 146"/>
          <p:cNvSpPr/>
          <p:nvPr/>
        </p:nvSpPr>
        <p:spPr>
          <a:xfrm>
            <a:off x="8212435" y="5317684"/>
            <a:ext cx="142708" cy="142217"/>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8" name="Oval 147"/>
          <p:cNvSpPr/>
          <p:nvPr/>
        </p:nvSpPr>
        <p:spPr>
          <a:xfrm>
            <a:off x="8214072" y="4731564"/>
            <a:ext cx="142708" cy="142217"/>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9" name="Oval 148"/>
          <p:cNvSpPr/>
          <p:nvPr/>
        </p:nvSpPr>
        <p:spPr>
          <a:xfrm>
            <a:off x="8108498" y="4423352"/>
            <a:ext cx="142708" cy="142217"/>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0" name="Rectangle 149"/>
          <p:cNvSpPr/>
          <p:nvPr/>
        </p:nvSpPr>
        <p:spPr>
          <a:xfrm>
            <a:off x="1847522" y="5283708"/>
            <a:ext cx="609060" cy="48213"/>
          </a:xfrm>
          <a:prstGeom prst="rect">
            <a:avLst/>
          </a:prstGeom>
          <a:solidFill>
            <a:schemeClr val="accent1"/>
          </a:solidFill>
          <a:ln w="1905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1"/>
              </a:solidFill>
            </a:endParaRPr>
          </a:p>
        </p:txBody>
      </p:sp>
      <p:sp>
        <p:nvSpPr>
          <p:cNvPr id="151" name="Rectangle 150"/>
          <p:cNvSpPr/>
          <p:nvPr/>
        </p:nvSpPr>
        <p:spPr>
          <a:xfrm>
            <a:off x="797689" y="4907266"/>
            <a:ext cx="609060" cy="48213"/>
          </a:xfrm>
          <a:prstGeom prst="rect">
            <a:avLst/>
          </a:prstGeom>
          <a:solidFill>
            <a:schemeClr val="accent6">
              <a:lumMod val="50000"/>
            </a:schemeClr>
          </a:solidFill>
          <a:ln w="1905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6">
                  <a:lumMod val="50000"/>
                </a:schemeClr>
              </a:solidFill>
            </a:endParaRPr>
          </a:p>
        </p:txBody>
      </p:sp>
      <p:sp>
        <p:nvSpPr>
          <p:cNvPr id="152" name="Rectangle 151"/>
          <p:cNvSpPr/>
          <p:nvPr/>
        </p:nvSpPr>
        <p:spPr>
          <a:xfrm>
            <a:off x="3874659" y="4907266"/>
            <a:ext cx="609060" cy="48213"/>
          </a:xfrm>
          <a:prstGeom prst="rect">
            <a:avLst/>
          </a:prstGeom>
          <a:solidFill>
            <a:schemeClr val="accent6">
              <a:lumMod val="50000"/>
            </a:schemeClr>
          </a:solidFill>
          <a:ln w="1905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6">
                  <a:lumMod val="50000"/>
                </a:schemeClr>
              </a:solidFill>
            </a:endParaRPr>
          </a:p>
        </p:txBody>
      </p:sp>
      <p:sp>
        <p:nvSpPr>
          <p:cNvPr id="153" name="Rectangle 152"/>
          <p:cNvSpPr/>
          <p:nvPr/>
        </p:nvSpPr>
        <p:spPr>
          <a:xfrm>
            <a:off x="4924492" y="5283708"/>
            <a:ext cx="609060" cy="48213"/>
          </a:xfrm>
          <a:prstGeom prst="rect">
            <a:avLst/>
          </a:prstGeom>
          <a:solidFill>
            <a:schemeClr val="accent1"/>
          </a:solidFill>
          <a:ln w="1905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1"/>
              </a:solidFill>
            </a:endParaRPr>
          </a:p>
        </p:txBody>
      </p:sp>
      <p:sp>
        <p:nvSpPr>
          <p:cNvPr id="154" name="Rectangle 153"/>
          <p:cNvSpPr/>
          <p:nvPr/>
        </p:nvSpPr>
        <p:spPr>
          <a:xfrm>
            <a:off x="6915693" y="4906385"/>
            <a:ext cx="609060" cy="48213"/>
          </a:xfrm>
          <a:prstGeom prst="rect">
            <a:avLst/>
          </a:prstGeom>
          <a:solidFill>
            <a:schemeClr val="accent6">
              <a:lumMod val="50000"/>
            </a:schemeClr>
          </a:solidFill>
          <a:ln w="1905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6">
                  <a:lumMod val="50000"/>
                </a:schemeClr>
              </a:solidFill>
            </a:endParaRPr>
          </a:p>
        </p:txBody>
      </p:sp>
      <p:sp>
        <p:nvSpPr>
          <p:cNvPr id="155" name="Rectangle 154"/>
          <p:cNvSpPr/>
          <p:nvPr/>
        </p:nvSpPr>
        <p:spPr>
          <a:xfrm>
            <a:off x="7965526" y="5282827"/>
            <a:ext cx="609060" cy="48213"/>
          </a:xfrm>
          <a:prstGeom prst="rect">
            <a:avLst/>
          </a:prstGeom>
          <a:solidFill>
            <a:schemeClr val="accent1"/>
          </a:solidFill>
          <a:ln w="1905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1"/>
              </a:solidFill>
            </a:endParaRPr>
          </a:p>
        </p:txBody>
      </p:sp>
      <p:sp>
        <p:nvSpPr>
          <p:cNvPr id="156" name="TextBox 155"/>
          <p:cNvSpPr txBox="1"/>
          <p:nvPr/>
        </p:nvSpPr>
        <p:spPr>
          <a:xfrm>
            <a:off x="2687357" y="4458089"/>
            <a:ext cx="549549" cy="584776"/>
          </a:xfrm>
          <a:prstGeom prst="rect">
            <a:avLst/>
          </a:prstGeom>
          <a:noFill/>
        </p:spPr>
        <p:txBody>
          <a:bodyPr wrap="none" rtlCol="0">
            <a:spAutoFit/>
          </a:bodyPr>
          <a:lstStyle/>
          <a:p>
            <a:r>
              <a:rPr lang="en-US" sz="3200" dirty="0" smtClean="0">
                <a:latin typeface="Helvetica"/>
                <a:cs typeface="Helvetica"/>
              </a:rPr>
              <a:t>or</a:t>
            </a:r>
            <a:endParaRPr lang="en-US" sz="2800" dirty="0">
              <a:latin typeface="Helvetica"/>
              <a:cs typeface="Helvetica"/>
            </a:endParaRPr>
          </a:p>
        </p:txBody>
      </p:sp>
      <p:sp>
        <p:nvSpPr>
          <p:cNvPr id="157" name="TextBox 156"/>
          <p:cNvSpPr txBox="1"/>
          <p:nvPr/>
        </p:nvSpPr>
        <p:spPr>
          <a:xfrm>
            <a:off x="5665087" y="4458089"/>
            <a:ext cx="549549" cy="584776"/>
          </a:xfrm>
          <a:prstGeom prst="rect">
            <a:avLst/>
          </a:prstGeom>
          <a:noFill/>
        </p:spPr>
        <p:txBody>
          <a:bodyPr wrap="none" rtlCol="0">
            <a:spAutoFit/>
          </a:bodyPr>
          <a:lstStyle/>
          <a:p>
            <a:r>
              <a:rPr lang="en-US" sz="3200" dirty="0" smtClean="0">
                <a:latin typeface="Helvetica"/>
                <a:cs typeface="Helvetica"/>
              </a:rPr>
              <a:t>or</a:t>
            </a:r>
            <a:endParaRPr lang="en-US" sz="2800" dirty="0">
              <a:latin typeface="Helvetica"/>
              <a:cs typeface="Helvetica"/>
            </a:endParaRPr>
          </a:p>
        </p:txBody>
      </p:sp>
      <p:cxnSp>
        <p:nvCxnSpPr>
          <p:cNvPr id="168" name="Straight Arrow Connector 167"/>
          <p:cNvCxnSpPr/>
          <p:nvPr/>
        </p:nvCxnSpPr>
        <p:spPr>
          <a:xfrm>
            <a:off x="4187610" y="1992109"/>
            <a:ext cx="0" cy="335881"/>
          </a:xfrm>
          <a:prstGeom prst="straightConnector1">
            <a:avLst/>
          </a:prstGeom>
          <a:ln cap="flat">
            <a:solidFill>
              <a:schemeClr val="tx1"/>
            </a:solidFill>
            <a:round/>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69" name="Straight Arrow Connector 168"/>
          <p:cNvCxnSpPr/>
          <p:nvPr/>
        </p:nvCxnSpPr>
        <p:spPr>
          <a:xfrm>
            <a:off x="4093153" y="1992109"/>
            <a:ext cx="199847" cy="0"/>
          </a:xfrm>
          <a:prstGeom prst="straightConnector1">
            <a:avLst/>
          </a:prstGeom>
          <a:ln cap="flat">
            <a:solidFill>
              <a:schemeClr val="tx1"/>
            </a:solidFill>
            <a:round/>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70" name="Straight Arrow Connector 169"/>
          <p:cNvCxnSpPr/>
          <p:nvPr/>
        </p:nvCxnSpPr>
        <p:spPr>
          <a:xfrm>
            <a:off x="4087686" y="2327990"/>
            <a:ext cx="199847" cy="0"/>
          </a:xfrm>
          <a:prstGeom prst="straightConnector1">
            <a:avLst/>
          </a:prstGeom>
          <a:ln cap="flat">
            <a:solidFill>
              <a:schemeClr val="tx1"/>
            </a:solidFill>
            <a:round/>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71" name="Straight Arrow Connector 170"/>
          <p:cNvCxnSpPr/>
          <p:nvPr/>
        </p:nvCxnSpPr>
        <p:spPr>
          <a:xfrm>
            <a:off x="5095669" y="2422321"/>
            <a:ext cx="0" cy="251913"/>
          </a:xfrm>
          <a:prstGeom prst="straightConnector1">
            <a:avLst/>
          </a:prstGeom>
          <a:ln cap="flat">
            <a:solidFill>
              <a:schemeClr val="tx1"/>
            </a:solidFill>
            <a:round/>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72" name="Straight Arrow Connector 171"/>
          <p:cNvCxnSpPr/>
          <p:nvPr/>
        </p:nvCxnSpPr>
        <p:spPr>
          <a:xfrm>
            <a:off x="5001212" y="2422321"/>
            <a:ext cx="199847" cy="0"/>
          </a:xfrm>
          <a:prstGeom prst="straightConnector1">
            <a:avLst/>
          </a:prstGeom>
          <a:ln cap="flat">
            <a:solidFill>
              <a:schemeClr val="tx1"/>
            </a:solidFill>
            <a:round/>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73" name="Straight Arrow Connector 172"/>
          <p:cNvCxnSpPr/>
          <p:nvPr/>
        </p:nvCxnSpPr>
        <p:spPr>
          <a:xfrm>
            <a:off x="4995745" y="2674234"/>
            <a:ext cx="199847" cy="0"/>
          </a:xfrm>
          <a:prstGeom prst="straightConnector1">
            <a:avLst/>
          </a:prstGeom>
          <a:ln cap="flat">
            <a:solidFill>
              <a:schemeClr val="tx1"/>
            </a:solidFill>
            <a:round/>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158" name="TextBox 157"/>
          <p:cNvSpPr txBox="1"/>
          <p:nvPr/>
        </p:nvSpPr>
        <p:spPr>
          <a:xfrm>
            <a:off x="1" y="6435277"/>
            <a:ext cx="1014934" cy="307777"/>
          </a:xfrm>
          <a:prstGeom prst="rect">
            <a:avLst/>
          </a:prstGeom>
          <a:noFill/>
        </p:spPr>
        <p:txBody>
          <a:bodyPr wrap="none" rtlCol="0" anchor="ctr">
            <a:spAutoFit/>
          </a:bodyPr>
          <a:lstStyle/>
          <a:p>
            <a:r>
              <a:rPr lang="en-US" sz="1400" dirty="0" smtClean="0">
                <a:solidFill>
                  <a:schemeClr val="bg1">
                    <a:lumMod val="85000"/>
                  </a:schemeClr>
                </a:solidFill>
                <a:latin typeface="Rockwell"/>
                <a:cs typeface="Rockwell"/>
              </a:rPr>
              <a:t>MCB 293S</a:t>
            </a:r>
          </a:p>
        </p:txBody>
      </p:sp>
      <p:sp>
        <p:nvSpPr>
          <p:cNvPr id="159" name="Rectangle 158"/>
          <p:cNvSpPr/>
          <p:nvPr/>
        </p:nvSpPr>
        <p:spPr>
          <a:xfrm>
            <a:off x="3139571" y="6332355"/>
            <a:ext cx="1428245" cy="539114"/>
          </a:xfrm>
          <a:prstGeom prst="rect">
            <a:avLst/>
          </a:prstGeom>
          <a:solidFill>
            <a:schemeClr val="accent3">
              <a:lumMod val="50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rgbClr val="FFFFFF"/>
                </a:solidFill>
                <a:latin typeface="Rockwell"/>
                <a:cs typeface="Rockwell"/>
              </a:rPr>
              <a:t>Exploratory</a:t>
            </a:r>
          </a:p>
          <a:p>
            <a:pPr algn="ctr"/>
            <a:r>
              <a:rPr lang="en-US" sz="1400" dirty="0" smtClean="0">
                <a:solidFill>
                  <a:srgbClr val="FFFFFF"/>
                </a:solidFill>
                <a:latin typeface="Rockwell"/>
                <a:cs typeface="Rockwell"/>
              </a:rPr>
              <a:t>Data Analysis</a:t>
            </a:r>
            <a:endParaRPr lang="en-US" sz="1400" dirty="0">
              <a:solidFill>
                <a:srgbClr val="FFFFFF"/>
              </a:solidFill>
              <a:latin typeface="Rockwell"/>
              <a:cs typeface="Rockwell"/>
            </a:endParaRPr>
          </a:p>
        </p:txBody>
      </p:sp>
      <p:sp>
        <p:nvSpPr>
          <p:cNvPr id="160" name="Rectangle 159"/>
          <p:cNvSpPr/>
          <p:nvPr/>
        </p:nvSpPr>
        <p:spPr>
          <a:xfrm>
            <a:off x="4567817" y="6332355"/>
            <a:ext cx="1428245" cy="539114"/>
          </a:xfrm>
          <a:prstGeom prst="rect">
            <a:avLst/>
          </a:prstGeom>
          <a:solidFill>
            <a:schemeClr val="accent3">
              <a:lumMod val="60000"/>
              <a:lumOff val="4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rgbClr val="FFFFFF"/>
                </a:solidFill>
                <a:latin typeface="Rockwell"/>
                <a:cs typeface="Rockwell"/>
              </a:rPr>
              <a:t>Data Visualization</a:t>
            </a:r>
            <a:endParaRPr lang="en-US" sz="1400" dirty="0">
              <a:solidFill>
                <a:srgbClr val="FFFFFF"/>
              </a:solidFill>
              <a:latin typeface="Rockwell"/>
              <a:cs typeface="Rockwell"/>
            </a:endParaRPr>
          </a:p>
        </p:txBody>
      </p:sp>
      <p:sp>
        <p:nvSpPr>
          <p:cNvPr id="161" name="TextBox 160"/>
          <p:cNvSpPr txBox="1"/>
          <p:nvPr/>
        </p:nvSpPr>
        <p:spPr>
          <a:xfrm>
            <a:off x="8344983" y="6435277"/>
            <a:ext cx="799017" cy="307777"/>
          </a:xfrm>
          <a:prstGeom prst="rect">
            <a:avLst/>
          </a:prstGeom>
          <a:noFill/>
        </p:spPr>
        <p:txBody>
          <a:bodyPr wrap="none" rtlCol="0" anchor="ctr">
            <a:spAutoFit/>
          </a:bodyPr>
          <a:lstStyle/>
          <a:p>
            <a:pPr algn="r"/>
            <a:r>
              <a:rPr lang="en-US" sz="1400" dirty="0" smtClean="0">
                <a:solidFill>
                  <a:schemeClr val="bg1">
                    <a:lumMod val="85000"/>
                  </a:schemeClr>
                </a:solidFill>
                <a:latin typeface="Rockwell"/>
                <a:cs typeface="Rockwell"/>
              </a:rPr>
              <a:t>Week 1</a:t>
            </a:r>
          </a:p>
        </p:txBody>
      </p:sp>
    </p:spTree>
    <p:extLst>
      <p:ext uri="{BB962C8B-B14F-4D97-AF65-F5344CB8AC3E}">
        <p14:creationId xmlns:p14="http://schemas.microsoft.com/office/powerpoint/2010/main" val="26275944"/>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92596" y="1"/>
            <a:ext cx="8955499" cy="767328"/>
          </a:xfrm>
        </p:spPr>
        <p:txBody>
          <a:bodyPr>
            <a:normAutofit/>
          </a:bodyPr>
          <a:lstStyle/>
          <a:p>
            <a:pPr algn="l"/>
            <a:r>
              <a:rPr lang="en-US" sz="3600" dirty="0" smtClean="0">
                <a:solidFill>
                  <a:schemeClr val="tx1">
                    <a:lumMod val="65000"/>
                    <a:lumOff val="35000"/>
                  </a:schemeClr>
                </a:solidFill>
                <a:latin typeface="Rockwell"/>
                <a:cs typeface="Rockwell"/>
              </a:rPr>
              <a:t>Thoughts</a:t>
            </a:r>
            <a:endParaRPr lang="en-US" sz="3600" dirty="0">
              <a:solidFill>
                <a:schemeClr val="tx1">
                  <a:lumMod val="65000"/>
                  <a:lumOff val="35000"/>
                </a:schemeClr>
              </a:solidFill>
              <a:latin typeface="Rockwell"/>
              <a:cs typeface="Rockwell"/>
            </a:endParaRPr>
          </a:p>
        </p:txBody>
      </p:sp>
      <p:sp>
        <p:nvSpPr>
          <p:cNvPr id="6" name="Rectangle 5"/>
          <p:cNvSpPr/>
          <p:nvPr/>
        </p:nvSpPr>
        <p:spPr>
          <a:xfrm>
            <a:off x="0" y="723606"/>
            <a:ext cx="4567817" cy="90786"/>
          </a:xfrm>
          <a:prstGeom prst="rect">
            <a:avLst/>
          </a:prstGeom>
          <a:solidFill>
            <a:schemeClr val="accent3">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chemeClr val="accent3">
                  <a:lumMod val="50000"/>
                </a:schemeClr>
              </a:solidFill>
              <a:latin typeface="Helvetica"/>
              <a:cs typeface="Helvetica"/>
            </a:endParaRPr>
          </a:p>
        </p:txBody>
      </p:sp>
      <p:sp>
        <p:nvSpPr>
          <p:cNvPr id="7" name="Rectangle 6"/>
          <p:cNvSpPr/>
          <p:nvPr/>
        </p:nvSpPr>
        <p:spPr>
          <a:xfrm>
            <a:off x="1" y="6318886"/>
            <a:ext cx="9143998" cy="539114"/>
          </a:xfrm>
          <a:prstGeom prst="rect">
            <a:avLst/>
          </a:prstGeom>
          <a:solidFill>
            <a:schemeClr val="accent3">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chemeClr val="accent3">
                  <a:lumMod val="50000"/>
                </a:schemeClr>
              </a:solidFill>
              <a:latin typeface="Helvetica"/>
              <a:cs typeface="Helvetica"/>
            </a:endParaRPr>
          </a:p>
        </p:txBody>
      </p:sp>
      <p:sp>
        <p:nvSpPr>
          <p:cNvPr id="5" name="TextBox 4"/>
          <p:cNvSpPr txBox="1"/>
          <p:nvPr/>
        </p:nvSpPr>
        <p:spPr>
          <a:xfrm>
            <a:off x="457200" y="1327576"/>
            <a:ext cx="8229600" cy="1354217"/>
          </a:xfrm>
          <a:prstGeom prst="rect">
            <a:avLst/>
          </a:prstGeom>
          <a:noFill/>
        </p:spPr>
        <p:txBody>
          <a:bodyPr wrap="square" rtlCol="0">
            <a:spAutoFit/>
          </a:bodyPr>
          <a:lstStyle/>
          <a:p>
            <a:r>
              <a:rPr lang="en-US" sz="2800" b="1" dirty="0" smtClean="0">
                <a:solidFill>
                  <a:schemeClr val="tx1">
                    <a:lumMod val="65000"/>
                    <a:lumOff val="35000"/>
                  </a:schemeClr>
                </a:solidFill>
              </a:rPr>
              <a:t>Data changes.</a:t>
            </a:r>
          </a:p>
          <a:p>
            <a:r>
              <a:rPr lang="en-US" dirty="0" smtClean="0"/>
              <a:t>The types of data we work with today are different from the types of data people were interested in 20 year ago. This will also be true 20 years from now. We need to build up a set of tools that will continue to be useful, so that we can adapt.</a:t>
            </a:r>
            <a:endParaRPr lang="en-US" dirty="0"/>
          </a:p>
        </p:txBody>
      </p:sp>
      <p:sp>
        <p:nvSpPr>
          <p:cNvPr id="8" name="TextBox 7"/>
          <p:cNvSpPr txBox="1"/>
          <p:nvPr/>
        </p:nvSpPr>
        <p:spPr>
          <a:xfrm>
            <a:off x="457200" y="4301930"/>
            <a:ext cx="8229600" cy="1077218"/>
          </a:xfrm>
          <a:prstGeom prst="rect">
            <a:avLst/>
          </a:prstGeom>
          <a:noFill/>
        </p:spPr>
        <p:txBody>
          <a:bodyPr wrap="square" rtlCol="0">
            <a:spAutoFit/>
          </a:bodyPr>
          <a:lstStyle/>
          <a:p>
            <a:r>
              <a:rPr lang="en-US" sz="2800" b="1" dirty="0" smtClean="0">
                <a:solidFill>
                  <a:srgbClr val="595959"/>
                </a:solidFill>
              </a:rPr>
              <a:t>Pictures convince people.</a:t>
            </a:r>
          </a:p>
          <a:p>
            <a:r>
              <a:rPr lang="en-US" dirty="0" smtClean="0"/>
              <a:t>As humans, we are much better at deriving meaning from images than numbers. A table has never changed my mind about anything.</a:t>
            </a:r>
            <a:endParaRPr lang="en-US" dirty="0"/>
          </a:p>
        </p:txBody>
      </p:sp>
      <p:sp>
        <p:nvSpPr>
          <p:cNvPr id="9" name="TextBox 8"/>
          <p:cNvSpPr txBox="1"/>
          <p:nvPr/>
        </p:nvSpPr>
        <p:spPr>
          <a:xfrm>
            <a:off x="457200" y="2789265"/>
            <a:ext cx="8229600" cy="1354217"/>
          </a:xfrm>
          <a:prstGeom prst="rect">
            <a:avLst/>
          </a:prstGeom>
          <a:noFill/>
        </p:spPr>
        <p:txBody>
          <a:bodyPr wrap="square" rtlCol="0">
            <a:spAutoFit/>
          </a:bodyPr>
          <a:lstStyle/>
          <a:p>
            <a:r>
              <a:rPr lang="en-US" sz="2800" b="1" dirty="0" smtClean="0">
                <a:solidFill>
                  <a:srgbClr val="595959"/>
                </a:solidFill>
              </a:rPr>
              <a:t>Look at your data.</a:t>
            </a:r>
          </a:p>
          <a:p>
            <a:r>
              <a:rPr lang="en-US" dirty="0" smtClean="0"/>
              <a:t>Understanding the experiment and understanding the data are different. It is important to spend time “getting to know” your data, so that you understand what it’s telling you (or not telling you).</a:t>
            </a:r>
            <a:endParaRPr lang="en-US" dirty="0"/>
          </a:p>
        </p:txBody>
      </p:sp>
      <p:sp>
        <p:nvSpPr>
          <p:cNvPr id="10" name="TextBox 9"/>
          <p:cNvSpPr txBox="1"/>
          <p:nvPr/>
        </p:nvSpPr>
        <p:spPr>
          <a:xfrm>
            <a:off x="1" y="6435277"/>
            <a:ext cx="1014934" cy="307777"/>
          </a:xfrm>
          <a:prstGeom prst="rect">
            <a:avLst/>
          </a:prstGeom>
          <a:noFill/>
        </p:spPr>
        <p:txBody>
          <a:bodyPr wrap="none" rtlCol="0" anchor="ctr">
            <a:spAutoFit/>
          </a:bodyPr>
          <a:lstStyle/>
          <a:p>
            <a:r>
              <a:rPr lang="en-US" sz="1400" dirty="0" smtClean="0">
                <a:solidFill>
                  <a:schemeClr val="bg1">
                    <a:lumMod val="85000"/>
                  </a:schemeClr>
                </a:solidFill>
                <a:latin typeface="Rockwell"/>
                <a:cs typeface="Rockwell"/>
              </a:rPr>
              <a:t>MCB 293S</a:t>
            </a:r>
          </a:p>
        </p:txBody>
      </p:sp>
      <p:sp>
        <p:nvSpPr>
          <p:cNvPr id="11" name="Rectangle 10"/>
          <p:cNvSpPr/>
          <p:nvPr/>
        </p:nvSpPr>
        <p:spPr>
          <a:xfrm>
            <a:off x="3139571" y="6332355"/>
            <a:ext cx="1428245" cy="539114"/>
          </a:xfrm>
          <a:prstGeom prst="rect">
            <a:avLst/>
          </a:prstGeom>
          <a:solidFill>
            <a:schemeClr val="accent3">
              <a:lumMod val="50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rgbClr val="FFFFFF"/>
                </a:solidFill>
                <a:latin typeface="Rockwell"/>
                <a:cs typeface="Rockwell"/>
              </a:rPr>
              <a:t>Exploratory</a:t>
            </a:r>
          </a:p>
          <a:p>
            <a:pPr algn="ctr"/>
            <a:r>
              <a:rPr lang="en-US" sz="1400" dirty="0" smtClean="0">
                <a:solidFill>
                  <a:srgbClr val="FFFFFF"/>
                </a:solidFill>
                <a:latin typeface="Rockwell"/>
                <a:cs typeface="Rockwell"/>
              </a:rPr>
              <a:t>Data Analysis</a:t>
            </a:r>
            <a:endParaRPr lang="en-US" sz="1400" dirty="0">
              <a:solidFill>
                <a:srgbClr val="FFFFFF"/>
              </a:solidFill>
              <a:latin typeface="Rockwell"/>
              <a:cs typeface="Rockwell"/>
            </a:endParaRPr>
          </a:p>
        </p:txBody>
      </p:sp>
      <p:sp>
        <p:nvSpPr>
          <p:cNvPr id="12" name="Rectangle 11"/>
          <p:cNvSpPr/>
          <p:nvPr/>
        </p:nvSpPr>
        <p:spPr>
          <a:xfrm>
            <a:off x="4567817" y="6332355"/>
            <a:ext cx="1428245" cy="539114"/>
          </a:xfrm>
          <a:prstGeom prst="rect">
            <a:avLst/>
          </a:prstGeom>
          <a:solidFill>
            <a:schemeClr val="accent3">
              <a:lumMod val="60000"/>
              <a:lumOff val="4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rgbClr val="FFFFFF"/>
                </a:solidFill>
                <a:latin typeface="Rockwell"/>
                <a:cs typeface="Rockwell"/>
              </a:rPr>
              <a:t>Data Visualization</a:t>
            </a:r>
            <a:endParaRPr lang="en-US" sz="1400" dirty="0">
              <a:solidFill>
                <a:srgbClr val="FFFFFF"/>
              </a:solidFill>
              <a:latin typeface="Rockwell"/>
              <a:cs typeface="Rockwell"/>
            </a:endParaRPr>
          </a:p>
        </p:txBody>
      </p:sp>
      <p:sp>
        <p:nvSpPr>
          <p:cNvPr id="13" name="TextBox 12"/>
          <p:cNvSpPr txBox="1"/>
          <p:nvPr/>
        </p:nvSpPr>
        <p:spPr>
          <a:xfrm>
            <a:off x="8344983" y="6435277"/>
            <a:ext cx="799017" cy="307777"/>
          </a:xfrm>
          <a:prstGeom prst="rect">
            <a:avLst/>
          </a:prstGeom>
          <a:noFill/>
        </p:spPr>
        <p:txBody>
          <a:bodyPr wrap="none" rtlCol="0" anchor="ctr">
            <a:spAutoFit/>
          </a:bodyPr>
          <a:lstStyle/>
          <a:p>
            <a:pPr algn="r"/>
            <a:r>
              <a:rPr lang="en-US" sz="1400" dirty="0" smtClean="0">
                <a:solidFill>
                  <a:schemeClr val="bg1">
                    <a:lumMod val="85000"/>
                  </a:schemeClr>
                </a:solidFill>
                <a:latin typeface="Rockwell"/>
                <a:cs typeface="Rockwell"/>
              </a:rPr>
              <a:t>Week 1</a:t>
            </a:r>
          </a:p>
        </p:txBody>
      </p:sp>
    </p:spTree>
    <p:extLst>
      <p:ext uri="{BB962C8B-B14F-4D97-AF65-F5344CB8AC3E}">
        <p14:creationId xmlns:p14="http://schemas.microsoft.com/office/powerpoint/2010/main" val="3096539809"/>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92596" y="1"/>
            <a:ext cx="8955499" cy="767328"/>
          </a:xfrm>
        </p:spPr>
        <p:txBody>
          <a:bodyPr>
            <a:normAutofit/>
          </a:bodyPr>
          <a:lstStyle/>
          <a:p>
            <a:pPr algn="l"/>
            <a:r>
              <a:rPr lang="en-US" sz="3600" dirty="0" smtClean="0">
                <a:solidFill>
                  <a:schemeClr val="tx1">
                    <a:lumMod val="65000"/>
                    <a:lumOff val="35000"/>
                  </a:schemeClr>
                </a:solidFill>
                <a:latin typeface="Rockwell"/>
                <a:cs typeface="Rockwell"/>
              </a:rPr>
              <a:t>Exploratory Data Analysis</a:t>
            </a:r>
            <a:endParaRPr lang="en-US" sz="3600" dirty="0">
              <a:solidFill>
                <a:schemeClr val="tx1">
                  <a:lumMod val="65000"/>
                  <a:lumOff val="35000"/>
                </a:schemeClr>
              </a:solidFill>
              <a:latin typeface="Rockwell"/>
              <a:cs typeface="Rockwell"/>
            </a:endParaRPr>
          </a:p>
        </p:txBody>
      </p:sp>
      <p:sp>
        <p:nvSpPr>
          <p:cNvPr id="5" name="Content Placeholder 2"/>
          <p:cNvSpPr>
            <a:spLocks noGrp="1"/>
          </p:cNvSpPr>
          <p:nvPr>
            <p:ph idx="1"/>
          </p:nvPr>
        </p:nvSpPr>
        <p:spPr>
          <a:xfrm>
            <a:off x="351375" y="1018696"/>
            <a:ext cx="4216442" cy="5300190"/>
          </a:xfrm>
        </p:spPr>
        <p:txBody>
          <a:bodyPr>
            <a:normAutofit/>
          </a:bodyPr>
          <a:lstStyle/>
          <a:p>
            <a:r>
              <a:rPr lang="en-US" sz="2800" dirty="0" smtClean="0">
                <a:solidFill>
                  <a:schemeClr val="tx1">
                    <a:lumMod val="65000"/>
                    <a:lumOff val="35000"/>
                  </a:schemeClr>
                </a:solidFill>
                <a:latin typeface="Helvetica"/>
                <a:cs typeface="Helvetica"/>
              </a:rPr>
              <a:t>Identify key aspects</a:t>
            </a:r>
          </a:p>
          <a:p>
            <a:pPr lvl="1"/>
            <a:r>
              <a:rPr lang="en-US" sz="2400" dirty="0" smtClean="0">
                <a:solidFill>
                  <a:schemeClr val="tx1">
                    <a:lumMod val="65000"/>
                    <a:lumOff val="35000"/>
                  </a:schemeClr>
                </a:solidFill>
                <a:latin typeface="Helvetica"/>
                <a:cs typeface="Helvetica"/>
              </a:rPr>
              <a:t>Variables, types, missing data, sampling units, multiple parts</a:t>
            </a:r>
          </a:p>
        </p:txBody>
      </p:sp>
      <p:sp>
        <p:nvSpPr>
          <p:cNvPr id="6" name="Rectangle 5"/>
          <p:cNvSpPr/>
          <p:nvPr/>
        </p:nvSpPr>
        <p:spPr>
          <a:xfrm>
            <a:off x="0" y="723606"/>
            <a:ext cx="4567817" cy="90786"/>
          </a:xfrm>
          <a:prstGeom prst="rect">
            <a:avLst/>
          </a:prstGeom>
          <a:solidFill>
            <a:schemeClr val="accent3">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chemeClr val="accent3">
                  <a:lumMod val="50000"/>
                </a:schemeClr>
              </a:solidFill>
              <a:latin typeface="Helvetica"/>
              <a:cs typeface="Helvetica"/>
            </a:endParaRPr>
          </a:p>
        </p:txBody>
      </p:sp>
      <p:sp>
        <p:nvSpPr>
          <p:cNvPr id="7" name="Rectangle 6"/>
          <p:cNvSpPr/>
          <p:nvPr/>
        </p:nvSpPr>
        <p:spPr>
          <a:xfrm>
            <a:off x="1" y="6318886"/>
            <a:ext cx="9143998" cy="539114"/>
          </a:xfrm>
          <a:prstGeom prst="rect">
            <a:avLst/>
          </a:prstGeom>
          <a:solidFill>
            <a:schemeClr val="accent3">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chemeClr val="accent3">
                  <a:lumMod val="50000"/>
                </a:schemeClr>
              </a:solidFill>
              <a:latin typeface="Helvetica"/>
              <a:cs typeface="Helvetica"/>
            </a:endParaRPr>
          </a:p>
        </p:txBody>
      </p:sp>
      <p:sp>
        <p:nvSpPr>
          <p:cNvPr id="3" name="TextBox 2"/>
          <p:cNvSpPr txBox="1"/>
          <p:nvPr/>
        </p:nvSpPr>
        <p:spPr>
          <a:xfrm rot="16200000">
            <a:off x="6190439" y="2025841"/>
            <a:ext cx="578228" cy="369332"/>
          </a:xfrm>
          <a:prstGeom prst="rect">
            <a:avLst/>
          </a:prstGeom>
          <a:noFill/>
        </p:spPr>
        <p:txBody>
          <a:bodyPr wrap="none" rtlCol="0">
            <a:spAutoFit/>
          </a:bodyPr>
          <a:lstStyle/>
          <a:p>
            <a:r>
              <a:rPr lang="en-US" dirty="0" smtClean="0">
                <a:latin typeface="Consolas"/>
                <a:cs typeface="Consolas"/>
              </a:rPr>
              <a:t>Age</a:t>
            </a:r>
            <a:endParaRPr lang="en-US" dirty="0">
              <a:latin typeface="Consolas"/>
              <a:cs typeface="Consolas"/>
            </a:endParaRPr>
          </a:p>
        </p:txBody>
      </p:sp>
      <p:sp>
        <p:nvSpPr>
          <p:cNvPr id="8" name="TextBox 7"/>
          <p:cNvSpPr txBox="1"/>
          <p:nvPr/>
        </p:nvSpPr>
        <p:spPr>
          <a:xfrm rot="16200000">
            <a:off x="6371399" y="1841884"/>
            <a:ext cx="946142" cy="369332"/>
          </a:xfrm>
          <a:prstGeom prst="rect">
            <a:avLst/>
          </a:prstGeom>
          <a:noFill/>
        </p:spPr>
        <p:txBody>
          <a:bodyPr wrap="none" rtlCol="0">
            <a:spAutoFit/>
          </a:bodyPr>
          <a:lstStyle/>
          <a:p>
            <a:r>
              <a:rPr lang="en-US" dirty="0" smtClean="0">
                <a:latin typeface="Consolas"/>
                <a:cs typeface="Consolas"/>
              </a:rPr>
              <a:t>Height</a:t>
            </a:r>
            <a:endParaRPr lang="en-US" dirty="0">
              <a:latin typeface="Consolas"/>
              <a:cs typeface="Consolas"/>
            </a:endParaRPr>
          </a:p>
        </p:txBody>
      </p:sp>
      <p:sp>
        <p:nvSpPr>
          <p:cNvPr id="9" name="TextBox 8"/>
          <p:cNvSpPr txBox="1"/>
          <p:nvPr/>
        </p:nvSpPr>
        <p:spPr>
          <a:xfrm rot="16200000">
            <a:off x="6740731" y="1841884"/>
            <a:ext cx="946142" cy="369332"/>
          </a:xfrm>
          <a:prstGeom prst="rect">
            <a:avLst/>
          </a:prstGeom>
          <a:noFill/>
        </p:spPr>
        <p:txBody>
          <a:bodyPr wrap="none" rtlCol="0">
            <a:spAutoFit/>
          </a:bodyPr>
          <a:lstStyle/>
          <a:p>
            <a:r>
              <a:rPr lang="en-US" dirty="0" smtClean="0">
                <a:latin typeface="Consolas"/>
                <a:cs typeface="Consolas"/>
              </a:rPr>
              <a:t>Weight</a:t>
            </a:r>
            <a:endParaRPr lang="en-US" dirty="0">
              <a:latin typeface="Consolas"/>
              <a:cs typeface="Consolas"/>
            </a:endParaRPr>
          </a:p>
        </p:txBody>
      </p:sp>
      <p:sp>
        <p:nvSpPr>
          <p:cNvPr id="10" name="TextBox 9"/>
          <p:cNvSpPr txBox="1"/>
          <p:nvPr/>
        </p:nvSpPr>
        <p:spPr>
          <a:xfrm rot="16200000">
            <a:off x="6919694" y="1651514"/>
            <a:ext cx="1326881" cy="369332"/>
          </a:xfrm>
          <a:prstGeom prst="rect">
            <a:avLst/>
          </a:prstGeom>
          <a:noFill/>
        </p:spPr>
        <p:txBody>
          <a:bodyPr wrap="none" rtlCol="0">
            <a:spAutoFit/>
          </a:bodyPr>
          <a:lstStyle/>
          <a:p>
            <a:r>
              <a:rPr lang="en-US" dirty="0" smtClean="0">
                <a:latin typeface="Consolas"/>
                <a:cs typeface="Consolas"/>
              </a:rPr>
              <a:t>Eye Color</a:t>
            </a:r>
            <a:endParaRPr lang="en-US" dirty="0">
              <a:latin typeface="Consolas"/>
              <a:cs typeface="Consolas"/>
            </a:endParaRPr>
          </a:p>
        </p:txBody>
      </p:sp>
      <p:sp>
        <p:nvSpPr>
          <p:cNvPr id="11" name="TextBox 10"/>
          <p:cNvSpPr txBox="1"/>
          <p:nvPr/>
        </p:nvSpPr>
        <p:spPr>
          <a:xfrm>
            <a:off x="5701279" y="2499621"/>
            <a:ext cx="593608" cy="2308324"/>
          </a:xfrm>
          <a:prstGeom prst="rect">
            <a:avLst/>
          </a:prstGeom>
          <a:noFill/>
        </p:spPr>
        <p:txBody>
          <a:bodyPr wrap="square" rtlCol="0">
            <a:spAutoFit/>
          </a:bodyPr>
          <a:lstStyle/>
          <a:p>
            <a:pPr algn="r"/>
            <a:r>
              <a:rPr lang="en-US" dirty="0" smtClean="0"/>
              <a:t>1</a:t>
            </a:r>
          </a:p>
          <a:p>
            <a:pPr algn="r"/>
            <a:r>
              <a:rPr lang="en-US" dirty="0" smtClean="0"/>
              <a:t>2</a:t>
            </a:r>
          </a:p>
          <a:p>
            <a:pPr algn="r"/>
            <a:r>
              <a:rPr lang="en-US" dirty="0" smtClean="0"/>
              <a:t>3</a:t>
            </a:r>
          </a:p>
          <a:p>
            <a:pPr algn="r"/>
            <a:r>
              <a:rPr lang="en-US" dirty="0" smtClean="0"/>
              <a:t>4</a:t>
            </a:r>
          </a:p>
          <a:p>
            <a:pPr algn="r"/>
            <a:r>
              <a:rPr lang="en-US" dirty="0" smtClean="0"/>
              <a:t>5</a:t>
            </a:r>
          </a:p>
          <a:p>
            <a:pPr algn="r"/>
            <a:r>
              <a:rPr lang="en-US" dirty="0" smtClean="0"/>
              <a:t>6</a:t>
            </a:r>
          </a:p>
          <a:p>
            <a:pPr algn="r"/>
            <a:r>
              <a:rPr lang="en-US" dirty="0" smtClean="0"/>
              <a:t>7</a:t>
            </a:r>
          </a:p>
          <a:p>
            <a:pPr algn="r"/>
            <a:r>
              <a:rPr lang="en-US" dirty="0" smtClean="0"/>
              <a:t>8</a:t>
            </a:r>
            <a:endParaRPr lang="en-US" dirty="0"/>
          </a:p>
        </p:txBody>
      </p:sp>
      <p:sp>
        <p:nvSpPr>
          <p:cNvPr id="12" name="Rectangle 11"/>
          <p:cNvSpPr/>
          <p:nvPr/>
        </p:nvSpPr>
        <p:spPr>
          <a:xfrm>
            <a:off x="6297095" y="4520334"/>
            <a:ext cx="1472914" cy="280477"/>
          </a:xfrm>
          <a:prstGeom prst="rect">
            <a:avLst/>
          </a:prstGeom>
          <a:solidFill>
            <a:schemeClr val="accent1"/>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1"/>
              </a:solidFill>
            </a:endParaRPr>
          </a:p>
        </p:txBody>
      </p:sp>
      <p:sp>
        <p:nvSpPr>
          <p:cNvPr id="18" name="Rectangle 17"/>
          <p:cNvSpPr/>
          <p:nvPr/>
        </p:nvSpPr>
        <p:spPr>
          <a:xfrm>
            <a:off x="6297095" y="4239857"/>
            <a:ext cx="1472914" cy="280477"/>
          </a:xfrm>
          <a:prstGeom prst="rect">
            <a:avLst/>
          </a:prstGeom>
          <a:solidFill>
            <a:schemeClr val="accent1"/>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1"/>
              </a:solidFill>
            </a:endParaRPr>
          </a:p>
        </p:txBody>
      </p:sp>
      <p:sp>
        <p:nvSpPr>
          <p:cNvPr id="19" name="Rectangle 18"/>
          <p:cNvSpPr/>
          <p:nvPr/>
        </p:nvSpPr>
        <p:spPr>
          <a:xfrm>
            <a:off x="6297095" y="3959380"/>
            <a:ext cx="1472914" cy="280477"/>
          </a:xfrm>
          <a:prstGeom prst="rect">
            <a:avLst/>
          </a:prstGeom>
          <a:solidFill>
            <a:schemeClr val="accent1"/>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1"/>
              </a:solidFill>
            </a:endParaRPr>
          </a:p>
        </p:txBody>
      </p:sp>
      <p:sp>
        <p:nvSpPr>
          <p:cNvPr id="20" name="Rectangle 19"/>
          <p:cNvSpPr/>
          <p:nvPr/>
        </p:nvSpPr>
        <p:spPr>
          <a:xfrm>
            <a:off x="6297095" y="3678903"/>
            <a:ext cx="1472914" cy="280477"/>
          </a:xfrm>
          <a:prstGeom prst="rect">
            <a:avLst/>
          </a:prstGeom>
          <a:solidFill>
            <a:schemeClr val="accent1"/>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1"/>
              </a:solidFill>
            </a:endParaRPr>
          </a:p>
        </p:txBody>
      </p:sp>
      <p:sp>
        <p:nvSpPr>
          <p:cNvPr id="21" name="Rectangle 20"/>
          <p:cNvSpPr/>
          <p:nvPr/>
        </p:nvSpPr>
        <p:spPr>
          <a:xfrm>
            <a:off x="6297095" y="3398426"/>
            <a:ext cx="1472914" cy="280477"/>
          </a:xfrm>
          <a:prstGeom prst="rect">
            <a:avLst/>
          </a:prstGeom>
          <a:solidFill>
            <a:schemeClr val="accent1"/>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1"/>
              </a:solidFill>
            </a:endParaRPr>
          </a:p>
        </p:txBody>
      </p:sp>
      <p:sp>
        <p:nvSpPr>
          <p:cNvPr id="22" name="Rectangle 21"/>
          <p:cNvSpPr/>
          <p:nvPr/>
        </p:nvSpPr>
        <p:spPr>
          <a:xfrm>
            <a:off x="6297095" y="3117949"/>
            <a:ext cx="1472914" cy="280477"/>
          </a:xfrm>
          <a:prstGeom prst="rect">
            <a:avLst/>
          </a:prstGeom>
          <a:solidFill>
            <a:schemeClr val="accent1"/>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1"/>
              </a:solidFill>
            </a:endParaRPr>
          </a:p>
        </p:txBody>
      </p:sp>
      <p:sp>
        <p:nvSpPr>
          <p:cNvPr id="23" name="Rectangle 22"/>
          <p:cNvSpPr/>
          <p:nvPr/>
        </p:nvSpPr>
        <p:spPr>
          <a:xfrm>
            <a:off x="6297095" y="2837472"/>
            <a:ext cx="1472914" cy="280477"/>
          </a:xfrm>
          <a:prstGeom prst="rect">
            <a:avLst/>
          </a:prstGeom>
          <a:solidFill>
            <a:schemeClr val="accent1"/>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1"/>
              </a:solidFill>
            </a:endParaRPr>
          </a:p>
        </p:txBody>
      </p:sp>
      <p:sp>
        <p:nvSpPr>
          <p:cNvPr id="24" name="Rectangle 23"/>
          <p:cNvSpPr/>
          <p:nvPr/>
        </p:nvSpPr>
        <p:spPr>
          <a:xfrm>
            <a:off x="6297095" y="2556995"/>
            <a:ext cx="1472914" cy="280477"/>
          </a:xfrm>
          <a:prstGeom prst="rect">
            <a:avLst/>
          </a:prstGeom>
          <a:solidFill>
            <a:schemeClr val="accent1"/>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1"/>
              </a:solidFill>
            </a:endParaRPr>
          </a:p>
        </p:txBody>
      </p:sp>
      <p:cxnSp>
        <p:nvCxnSpPr>
          <p:cNvPr id="26" name="Straight Connector 25"/>
          <p:cNvCxnSpPr/>
          <p:nvPr/>
        </p:nvCxnSpPr>
        <p:spPr>
          <a:xfrm flipH="1">
            <a:off x="6659804" y="2556995"/>
            <a:ext cx="4415" cy="2243816"/>
          </a:xfrm>
          <a:prstGeom prst="line">
            <a:avLst/>
          </a:prstGeom>
          <a:ln w="9525"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flipH="1">
            <a:off x="7021219" y="2556995"/>
            <a:ext cx="4415" cy="2243816"/>
          </a:xfrm>
          <a:prstGeom prst="line">
            <a:avLst/>
          </a:prstGeom>
          <a:ln w="9525"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flipH="1">
            <a:off x="7394053" y="2556995"/>
            <a:ext cx="4415" cy="2243816"/>
          </a:xfrm>
          <a:prstGeom prst="line">
            <a:avLst/>
          </a:prstGeom>
          <a:ln w="9525" cmpd="sng">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7" name="TextBox 26"/>
          <p:cNvSpPr txBox="1"/>
          <p:nvPr/>
        </p:nvSpPr>
        <p:spPr>
          <a:xfrm>
            <a:off x="1" y="6435277"/>
            <a:ext cx="1014934" cy="307777"/>
          </a:xfrm>
          <a:prstGeom prst="rect">
            <a:avLst/>
          </a:prstGeom>
          <a:noFill/>
        </p:spPr>
        <p:txBody>
          <a:bodyPr wrap="none" rtlCol="0" anchor="ctr">
            <a:spAutoFit/>
          </a:bodyPr>
          <a:lstStyle/>
          <a:p>
            <a:r>
              <a:rPr lang="en-US" sz="1400" dirty="0" smtClean="0">
                <a:solidFill>
                  <a:schemeClr val="bg1">
                    <a:lumMod val="85000"/>
                  </a:schemeClr>
                </a:solidFill>
                <a:latin typeface="Rockwell"/>
                <a:cs typeface="Rockwell"/>
              </a:rPr>
              <a:t>MCB 293S</a:t>
            </a:r>
          </a:p>
        </p:txBody>
      </p:sp>
      <p:sp>
        <p:nvSpPr>
          <p:cNvPr id="28" name="Rectangle 27"/>
          <p:cNvSpPr/>
          <p:nvPr/>
        </p:nvSpPr>
        <p:spPr>
          <a:xfrm>
            <a:off x="3139571" y="6332355"/>
            <a:ext cx="1428245" cy="539114"/>
          </a:xfrm>
          <a:prstGeom prst="rect">
            <a:avLst/>
          </a:prstGeom>
          <a:solidFill>
            <a:schemeClr val="accent3">
              <a:lumMod val="60000"/>
              <a:lumOff val="40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rgbClr val="FFFFFF"/>
                </a:solidFill>
                <a:latin typeface="Rockwell"/>
                <a:cs typeface="Rockwell"/>
              </a:rPr>
              <a:t>Exploratory</a:t>
            </a:r>
          </a:p>
          <a:p>
            <a:pPr algn="ctr"/>
            <a:r>
              <a:rPr lang="en-US" sz="1400" dirty="0" smtClean="0">
                <a:solidFill>
                  <a:srgbClr val="FFFFFF"/>
                </a:solidFill>
                <a:latin typeface="Rockwell"/>
                <a:cs typeface="Rockwell"/>
              </a:rPr>
              <a:t>Data Analysis</a:t>
            </a:r>
            <a:endParaRPr lang="en-US" sz="1400" dirty="0">
              <a:solidFill>
                <a:srgbClr val="FFFFFF"/>
              </a:solidFill>
              <a:latin typeface="Rockwell"/>
              <a:cs typeface="Rockwell"/>
            </a:endParaRPr>
          </a:p>
        </p:txBody>
      </p:sp>
      <p:sp>
        <p:nvSpPr>
          <p:cNvPr id="31" name="Rectangle 30"/>
          <p:cNvSpPr/>
          <p:nvPr/>
        </p:nvSpPr>
        <p:spPr>
          <a:xfrm>
            <a:off x="4567817" y="6332355"/>
            <a:ext cx="1428245" cy="539114"/>
          </a:xfrm>
          <a:prstGeom prst="rect">
            <a:avLst/>
          </a:prstGeom>
          <a:solidFill>
            <a:schemeClr val="accent3">
              <a:lumMod val="5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rgbClr val="FFFFFF"/>
                </a:solidFill>
                <a:latin typeface="Rockwell"/>
                <a:cs typeface="Rockwell"/>
              </a:rPr>
              <a:t>Data Visualization</a:t>
            </a:r>
            <a:endParaRPr lang="en-US" sz="1400" dirty="0">
              <a:solidFill>
                <a:srgbClr val="FFFFFF"/>
              </a:solidFill>
              <a:latin typeface="Rockwell"/>
              <a:cs typeface="Rockwell"/>
            </a:endParaRPr>
          </a:p>
        </p:txBody>
      </p:sp>
      <p:sp>
        <p:nvSpPr>
          <p:cNvPr id="32" name="TextBox 31"/>
          <p:cNvSpPr txBox="1"/>
          <p:nvPr/>
        </p:nvSpPr>
        <p:spPr>
          <a:xfrm>
            <a:off x="8344983" y="6435277"/>
            <a:ext cx="799017" cy="307777"/>
          </a:xfrm>
          <a:prstGeom prst="rect">
            <a:avLst/>
          </a:prstGeom>
          <a:noFill/>
        </p:spPr>
        <p:txBody>
          <a:bodyPr wrap="none" rtlCol="0" anchor="ctr">
            <a:spAutoFit/>
          </a:bodyPr>
          <a:lstStyle/>
          <a:p>
            <a:pPr algn="r"/>
            <a:r>
              <a:rPr lang="en-US" sz="1400" dirty="0" smtClean="0">
                <a:solidFill>
                  <a:schemeClr val="bg1">
                    <a:lumMod val="85000"/>
                  </a:schemeClr>
                </a:solidFill>
                <a:latin typeface="Rockwell"/>
                <a:cs typeface="Rockwell"/>
              </a:rPr>
              <a:t>Week 1</a:t>
            </a:r>
          </a:p>
        </p:txBody>
      </p:sp>
    </p:spTree>
    <p:extLst>
      <p:ext uri="{BB962C8B-B14F-4D97-AF65-F5344CB8AC3E}">
        <p14:creationId xmlns:p14="http://schemas.microsoft.com/office/powerpoint/2010/main" val="273343052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p:bldP spid="9" grpId="0"/>
      <p:bldP spid="10" grpId="0"/>
      <p:bldP spid="11"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92596" y="1"/>
            <a:ext cx="8955499" cy="767328"/>
          </a:xfrm>
        </p:spPr>
        <p:txBody>
          <a:bodyPr>
            <a:normAutofit/>
          </a:bodyPr>
          <a:lstStyle/>
          <a:p>
            <a:pPr algn="l"/>
            <a:r>
              <a:rPr lang="en-US" sz="3600" dirty="0" smtClean="0">
                <a:solidFill>
                  <a:schemeClr val="tx1">
                    <a:lumMod val="65000"/>
                    <a:lumOff val="35000"/>
                  </a:schemeClr>
                </a:solidFill>
                <a:latin typeface="Rockwell"/>
                <a:cs typeface="Rockwell"/>
              </a:rPr>
              <a:t>Exploratory Data Analysis</a:t>
            </a:r>
            <a:endParaRPr lang="en-US" sz="3600" dirty="0">
              <a:solidFill>
                <a:schemeClr val="tx1">
                  <a:lumMod val="65000"/>
                  <a:lumOff val="35000"/>
                </a:schemeClr>
              </a:solidFill>
              <a:latin typeface="Rockwell"/>
              <a:cs typeface="Rockwell"/>
            </a:endParaRPr>
          </a:p>
        </p:txBody>
      </p:sp>
      <p:sp>
        <p:nvSpPr>
          <p:cNvPr id="5" name="Content Placeholder 2"/>
          <p:cNvSpPr>
            <a:spLocks noGrp="1"/>
          </p:cNvSpPr>
          <p:nvPr>
            <p:ph idx="1"/>
          </p:nvPr>
        </p:nvSpPr>
        <p:spPr>
          <a:xfrm>
            <a:off x="351375" y="1018696"/>
            <a:ext cx="4216442" cy="5300190"/>
          </a:xfrm>
        </p:spPr>
        <p:txBody>
          <a:bodyPr>
            <a:normAutofit/>
          </a:bodyPr>
          <a:lstStyle/>
          <a:p>
            <a:r>
              <a:rPr lang="en-US" sz="2800" dirty="0" smtClean="0">
                <a:solidFill>
                  <a:schemeClr val="bg1">
                    <a:lumMod val="65000"/>
                  </a:schemeClr>
                </a:solidFill>
                <a:latin typeface="Helvetica"/>
                <a:cs typeface="Helvetica"/>
              </a:rPr>
              <a:t>Identify key aspects</a:t>
            </a:r>
          </a:p>
          <a:p>
            <a:pPr lvl="1"/>
            <a:r>
              <a:rPr lang="en-US" sz="2400" dirty="0" smtClean="0">
                <a:solidFill>
                  <a:schemeClr val="bg1">
                    <a:lumMod val="65000"/>
                  </a:schemeClr>
                </a:solidFill>
                <a:latin typeface="Helvetica"/>
                <a:cs typeface="Helvetica"/>
              </a:rPr>
              <a:t>Variables, types, missing data, sampling units, multiple parts</a:t>
            </a:r>
          </a:p>
          <a:p>
            <a:r>
              <a:rPr lang="en-US" sz="2800" dirty="0" smtClean="0">
                <a:solidFill>
                  <a:schemeClr val="tx1">
                    <a:lumMod val="65000"/>
                    <a:lumOff val="35000"/>
                  </a:schemeClr>
                </a:solidFill>
                <a:latin typeface="Helvetica"/>
                <a:cs typeface="Helvetica"/>
              </a:rPr>
              <a:t>Summarize the basics</a:t>
            </a:r>
          </a:p>
          <a:p>
            <a:pPr lvl="1"/>
            <a:r>
              <a:rPr lang="en-US" sz="2400" dirty="0" smtClean="0">
                <a:solidFill>
                  <a:schemeClr val="tx1">
                    <a:lumMod val="65000"/>
                    <a:lumOff val="35000"/>
                  </a:schemeClr>
                </a:solidFill>
                <a:latin typeface="Helvetica"/>
                <a:cs typeface="Helvetica"/>
              </a:rPr>
              <a:t>Sample size, levels, feature distributions</a:t>
            </a:r>
          </a:p>
        </p:txBody>
      </p:sp>
      <p:sp>
        <p:nvSpPr>
          <p:cNvPr id="6" name="Rectangle 5"/>
          <p:cNvSpPr/>
          <p:nvPr/>
        </p:nvSpPr>
        <p:spPr>
          <a:xfrm>
            <a:off x="0" y="723606"/>
            <a:ext cx="4567817" cy="90786"/>
          </a:xfrm>
          <a:prstGeom prst="rect">
            <a:avLst/>
          </a:prstGeom>
          <a:solidFill>
            <a:schemeClr val="accent3">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chemeClr val="accent3">
                  <a:lumMod val="50000"/>
                </a:schemeClr>
              </a:solidFill>
              <a:latin typeface="Helvetica"/>
              <a:cs typeface="Helvetica"/>
            </a:endParaRPr>
          </a:p>
        </p:txBody>
      </p:sp>
      <p:sp>
        <p:nvSpPr>
          <p:cNvPr id="7" name="Rectangle 6"/>
          <p:cNvSpPr/>
          <p:nvPr/>
        </p:nvSpPr>
        <p:spPr>
          <a:xfrm>
            <a:off x="1" y="6318886"/>
            <a:ext cx="9143998" cy="539114"/>
          </a:xfrm>
          <a:prstGeom prst="rect">
            <a:avLst/>
          </a:prstGeom>
          <a:solidFill>
            <a:schemeClr val="accent3">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chemeClr val="accent3">
                  <a:lumMod val="50000"/>
                </a:schemeClr>
              </a:solidFill>
              <a:latin typeface="Helvetica"/>
              <a:cs typeface="Helvetica"/>
            </a:endParaRPr>
          </a:p>
        </p:txBody>
      </p:sp>
      <p:cxnSp>
        <p:nvCxnSpPr>
          <p:cNvPr id="25" name="Straight Connector 24"/>
          <p:cNvCxnSpPr/>
          <p:nvPr/>
        </p:nvCxnSpPr>
        <p:spPr>
          <a:xfrm flipH="1">
            <a:off x="5518415" y="1201094"/>
            <a:ext cx="2" cy="883568"/>
          </a:xfrm>
          <a:prstGeom prst="line">
            <a:avLst/>
          </a:prstGeom>
          <a:ln w="19050" cmpd="sng">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7" name="Rectangle 26"/>
          <p:cNvSpPr/>
          <p:nvPr/>
        </p:nvSpPr>
        <p:spPr>
          <a:xfrm>
            <a:off x="5744900" y="1523709"/>
            <a:ext cx="367125" cy="560954"/>
          </a:xfrm>
          <a:prstGeom prst="rect">
            <a:avLst/>
          </a:prstGeom>
          <a:solidFill>
            <a:schemeClr val="accent1"/>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1"/>
              </a:solidFill>
            </a:endParaRPr>
          </a:p>
        </p:txBody>
      </p:sp>
      <p:cxnSp>
        <p:nvCxnSpPr>
          <p:cNvPr id="28" name="Straight Connector 27"/>
          <p:cNvCxnSpPr/>
          <p:nvPr/>
        </p:nvCxnSpPr>
        <p:spPr>
          <a:xfrm>
            <a:off x="5518417" y="2084662"/>
            <a:ext cx="2764504" cy="0"/>
          </a:xfrm>
          <a:prstGeom prst="line">
            <a:avLst/>
          </a:prstGeom>
          <a:ln w="19050" cmpd="sng">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31" name="Rectangle 30"/>
          <p:cNvSpPr/>
          <p:nvPr/>
        </p:nvSpPr>
        <p:spPr>
          <a:xfrm>
            <a:off x="6112025" y="1804185"/>
            <a:ext cx="367125" cy="280477"/>
          </a:xfrm>
          <a:prstGeom prst="rect">
            <a:avLst/>
          </a:prstGeom>
          <a:solidFill>
            <a:schemeClr val="accent1"/>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1"/>
              </a:solidFill>
            </a:endParaRPr>
          </a:p>
        </p:txBody>
      </p:sp>
      <p:sp>
        <p:nvSpPr>
          <p:cNvPr id="32" name="Rectangle 31"/>
          <p:cNvSpPr/>
          <p:nvPr/>
        </p:nvSpPr>
        <p:spPr>
          <a:xfrm>
            <a:off x="6479150" y="1804185"/>
            <a:ext cx="367125" cy="280477"/>
          </a:xfrm>
          <a:prstGeom prst="rect">
            <a:avLst/>
          </a:prstGeom>
          <a:solidFill>
            <a:schemeClr val="accent1"/>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1"/>
              </a:solidFill>
            </a:endParaRPr>
          </a:p>
        </p:txBody>
      </p:sp>
      <p:sp>
        <p:nvSpPr>
          <p:cNvPr id="33" name="Rectangle 32"/>
          <p:cNvSpPr/>
          <p:nvPr/>
        </p:nvSpPr>
        <p:spPr>
          <a:xfrm>
            <a:off x="6846275" y="1804185"/>
            <a:ext cx="367125" cy="280477"/>
          </a:xfrm>
          <a:prstGeom prst="rect">
            <a:avLst/>
          </a:prstGeom>
          <a:solidFill>
            <a:schemeClr val="accent1"/>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1"/>
              </a:solidFill>
            </a:endParaRPr>
          </a:p>
        </p:txBody>
      </p:sp>
      <p:sp>
        <p:nvSpPr>
          <p:cNvPr id="34" name="Rectangle 33"/>
          <p:cNvSpPr/>
          <p:nvPr/>
        </p:nvSpPr>
        <p:spPr>
          <a:xfrm>
            <a:off x="7213399" y="1523709"/>
            <a:ext cx="367125" cy="560953"/>
          </a:xfrm>
          <a:prstGeom prst="rect">
            <a:avLst/>
          </a:prstGeom>
          <a:solidFill>
            <a:schemeClr val="accent1"/>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1"/>
              </a:solidFill>
            </a:endParaRPr>
          </a:p>
        </p:txBody>
      </p:sp>
      <p:sp>
        <p:nvSpPr>
          <p:cNvPr id="35" name="Rectangle 34"/>
          <p:cNvSpPr/>
          <p:nvPr/>
        </p:nvSpPr>
        <p:spPr>
          <a:xfrm>
            <a:off x="7580524" y="1804185"/>
            <a:ext cx="367125" cy="280477"/>
          </a:xfrm>
          <a:prstGeom prst="rect">
            <a:avLst/>
          </a:prstGeom>
          <a:solidFill>
            <a:schemeClr val="accent1"/>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1"/>
              </a:solidFill>
            </a:endParaRPr>
          </a:p>
        </p:txBody>
      </p:sp>
      <p:cxnSp>
        <p:nvCxnSpPr>
          <p:cNvPr id="37" name="Straight Connector 36"/>
          <p:cNvCxnSpPr/>
          <p:nvPr/>
        </p:nvCxnSpPr>
        <p:spPr>
          <a:xfrm flipH="1">
            <a:off x="5536888" y="2984752"/>
            <a:ext cx="2" cy="883568"/>
          </a:xfrm>
          <a:prstGeom prst="line">
            <a:avLst/>
          </a:prstGeom>
          <a:ln w="19050" cmpd="sng">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38" name="Rectangle 37"/>
          <p:cNvSpPr/>
          <p:nvPr/>
        </p:nvSpPr>
        <p:spPr>
          <a:xfrm>
            <a:off x="6864748" y="3026889"/>
            <a:ext cx="367125" cy="841431"/>
          </a:xfrm>
          <a:prstGeom prst="rect">
            <a:avLst/>
          </a:prstGeom>
          <a:solidFill>
            <a:schemeClr val="accent1"/>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1"/>
              </a:solidFill>
            </a:endParaRPr>
          </a:p>
        </p:txBody>
      </p:sp>
      <p:cxnSp>
        <p:nvCxnSpPr>
          <p:cNvPr id="39" name="Straight Connector 38"/>
          <p:cNvCxnSpPr/>
          <p:nvPr/>
        </p:nvCxnSpPr>
        <p:spPr>
          <a:xfrm>
            <a:off x="5536890" y="3868320"/>
            <a:ext cx="2764504" cy="0"/>
          </a:xfrm>
          <a:prstGeom prst="line">
            <a:avLst/>
          </a:prstGeom>
          <a:ln w="19050" cmpd="sng">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40" name="Rectangle 39"/>
          <p:cNvSpPr/>
          <p:nvPr/>
        </p:nvSpPr>
        <p:spPr>
          <a:xfrm>
            <a:off x="6130498" y="3587843"/>
            <a:ext cx="367125" cy="280477"/>
          </a:xfrm>
          <a:prstGeom prst="rect">
            <a:avLst/>
          </a:prstGeom>
          <a:solidFill>
            <a:schemeClr val="accent1"/>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1"/>
              </a:solidFill>
            </a:endParaRPr>
          </a:p>
        </p:txBody>
      </p:sp>
      <p:sp>
        <p:nvSpPr>
          <p:cNvPr id="41" name="Rectangle 40"/>
          <p:cNvSpPr/>
          <p:nvPr/>
        </p:nvSpPr>
        <p:spPr>
          <a:xfrm>
            <a:off x="6497623" y="3587843"/>
            <a:ext cx="367125" cy="280477"/>
          </a:xfrm>
          <a:prstGeom prst="rect">
            <a:avLst/>
          </a:prstGeom>
          <a:solidFill>
            <a:schemeClr val="accent1"/>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1"/>
              </a:solidFill>
            </a:endParaRPr>
          </a:p>
        </p:txBody>
      </p:sp>
      <p:sp>
        <p:nvSpPr>
          <p:cNvPr id="42" name="Rectangle 41"/>
          <p:cNvSpPr/>
          <p:nvPr/>
        </p:nvSpPr>
        <p:spPr>
          <a:xfrm>
            <a:off x="7598997" y="3587843"/>
            <a:ext cx="367125" cy="280477"/>
          </a:xfrm>
          <a:prstGeom prst="rect">
            <a:avLst/>
          </a:prstGeom>
          <a:solidFill>
            <a:schemeClr val="accent1"/>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1"/>
              </a:solidFill>
            </a:endParaRPr>
          </a:p>
        </p:txBody>
      </p:sp>
      <p:sp>
        <p:nvSpPr>
          <p:cNvPr id="43" name="Rectangle 42"/>
          <p:cNvSpPr/>
          <p:nvPr/>
        </p:nvSpPr>
        <p:spPr>
          <a:xfrm>
            <a:off x="7231872" y="3307367"/>
            <a:ext cx="367125" cy="560953"/>
          </a:xfrm>
          <a:prstGeom prst="rect">
            <a:avLst/>
          </a:prstGeom>
          <a:solidFill>
            <a:schemeClr val="accent1"/>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1"/>
              </a:solidFill>
            </a:endParaRPr>
          </a:p>
        </p:txBody>
      </p:sp>
      <p:cxnSp>
        <p:nvCxnSpPr>
          <p:cNvPr id="53" name="Straight Connector 52"/>
          <p:cNvCxnSpPr/>
          <p:nvPr/>
        </p:nvCxnSpPr>
        <p:spPr>
          <a:xfrm flipH="1">
            <a:off x="5536888" y="4865053"/>
            <a:ext cx="2" cy="883568"/>
          </a:xfrm>
          <a:prstGeom prst="line">
            <a:avLst/>
          </a:prstGeom>
          <a:ln w="19050" cmpd="sng">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54" name="Rectangle 53"/>
          <p:cNvSpPr/>
          <p:nvPr/>
        </p:nvSpPr>
        <p:spPr>
          <a:xfrm>
            <a:off x="5946935" y="4907190"/>
            <a:ext cx="367125" cy="841431"/>
          </a:xfrm>
          <a:prstGeom prst="rect">
            <a:avLst/>
          </a:prstGeom>
          <a:solidFill>
            <a:schemeClr val="accent6">
              <a:lumMod val="50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6">
                  <a:lumMod val="50000"/>
                </a:schemeClr>
              </a:solidFill>
            </a:endParaRPr>
          </a:p>
        </p:txBody>
      </p:sp>
      <p:cxnSp>
        <p:nvCxnSpPr>
          <p:cNvPr id="55" name="Straight Connector 54"/>
          <p:cNvCxnSpPr/>
          <p:nvPr/>
        </p:nvCxnSpPr>
        <p:spPr>
          <a:xfrm>
            <a:off x="5536890" y="5748621"/>
            <a:ext cx="2764504" cy="0"/>
          </a:xfrm>
          <a:prstGeom prst="line">
            <a:avLst/>
          </a:prstGeom>
          <a:ln w="19050" cmpd="sng">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58" name="Rectangle 57"/>
          <p:cNvSpPr/>
          <p:nvPr/>
        </p:nvSpPr>
        <p:spPr>
          <a:xfrm>
            <a:off x="7415434" y="5468144"/>
            <a:ext cx="367125" cy="280477"/>
          </a:xfrm>
          <a:prstGeom prst="rect">
            <a:avLst/>
          </a:prstGeom>
          <a:solidFill>
            <a:schemeClr val="accent3"/>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1"/>
              </a:solidFill>
            </a:endParaRPr>
          </a:p>
        </p:txBody>
      </p:sp>
      <p:sp>
        <p:nvSpPr>
          <p:cNvPr id="59" name="Rectangle 58"/>
          <p:cNvSpPr/>
          <p:nvPr/>
        </p:nvSpPr>
        <p:spPr>
          <a:xfrm>
            <a:off x="6681185" y="5187668"/>
            <a:ext cx="367125" cy="560953"/>
          </a:xfrm>
          <a:prstGeom prst="rect">
            <a:avLst/>
          </a:prstGeom>
          <a:solidFill>
            <a:schemeClr val="accent1"/>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1"/>
              </a:solidFill>
            </a:endParaRPr>
          </a:p>
        </p:txBody>
      </p:sp>
      <p:sp>
        <p:nvSpPr>
          <p:cNvPr id="60" name="TextBox 59"/>
          <p:cNvSpPr txBox="1"/>
          <p:nvPr/>
        </p:nvSpPr>
        <p:spPr>
          <a:xfrm>
            <a:off x="6632208" y="827132"/>
            <a:ext cx="578228" cy="369332"/>
          </a:xfrm>
          <a:prstGeom prst="rect">
            <a:avLst/>
          </a:prstGeom>
          <a:noFill/>
        </p:spPr>
        <p:txBody>
          <a:bodyPr wrap="none" rtlCol="0">
            <a:spAutoFit/>
          </a:bodyPr>
          <a:lstStyle/>
          <a:p>
            <a:r>
              <a:rPr lang="en-US" dirty="0" smtClean="0">
                <a:latin typeface="Consolas"/>
                <a:cs typeface="Consolas"/>
              </a:rPr>
              <a:t>Age</a:t>
            </a:r>
            <a:endParaRPr lang="en-US" dirty="0">
              <a:latin typeface="Consolas"/>
              <a:cs typeface="Consolas"/>
            </a:endParaRPr>
          </a:p>
        </p:txBody>
      </p:sp>
      <p:sp>
        <p:nvSpPr>
          <p:cNvPr id="61" name="TextBox 60"/>
          <p:cNvSpPr txBox="1"/>
          <p:nvPr/>
        </p:nvSpPr>
        <p:spPr>
          <a:xfrm>
            <a:off x="6497623" y="2615420"/>
            <a:ext cx="946142" cy="369332"/>
          </a:xfrm>
          <a:prstGeom prst="rect">
            <a:avLst/>
          </a:prstGeom>
          <a:noFill/>
        </p:spPr>
        <p:txBody>
          <a:bodyPr wrap="none" rtlCol="0">
            <a:spAutoFit/>
          </a:bodyPr>
          <a:lstStyle/>
          <a:p>
            <a:r>
              <a:rPr lang="en-US" dirty="0" smtClean="0">
                <a:latin typeface="Consolas"/>
                <a:cs typeface="Consolas"/>
              </a:rPr>
              <a:t>Height</a:t>
            </a:r>
            <a:endParaRPr lang="en-US" dirty="0">
              <a:latin typeface="Consolas"/>
              <a:cs typeface="Consolas"/>
            </a:endParaRPr>
          </a:p>
        </p:txBody>
      </p:sp>
      <p:sp>
        <p:nvSpPr>
          <p:cNvPr id="62" name="TextBox 61"/>
          <p:cNvSpPr txBox="1"/>
          <p:nvPr/>
        </p:nvSpPr>
        <p:spPr>
          <a:xfrm>
            <a:off x="6314060" y="4487844"/>
            <a:ext cx="1326881" cy="369332"/>
          </a:xfrm>
          <a:prstGeom prst="rect">
            <a:avLst/>
          </a:prstGeom>
          <a:noFill/>
        </p:spPr>
        <p:txBody>
          <a:bodyPr wrap="none" rtlCol="0">
            <a:spAutoFit/>
          </a:bodyPr>
          <a:lstStyle/>
          <a:p>
            <a:r>
              <a:rPr lang="en-US" dirty="0" smtClean="0">
                <a:latin typeface="Consolas"/>
                <a:cs typeface="Consolas"/>
              </a:rPr>
              <a:t>Eye Color</a:t>
            </a:r>
            <a:endParaRPr lang="en-US" dirty="0">
              <a:latin typeface="Consolas"/>
              <a:cs typeface="Consolas"/>
            </a:endParaRPr>
          </a:p>
        </p:txBody>
      </p:sp>
      <p:sp>
        <p:nvSpPr>
          <p:cNvPr id="30" name="TextBox 29"/>
          <p:cNvSpPr txBox="1"/>
          <p:nvPr/>
        </p:nvSpPr>
        <p:spPr>
          <a:xfrm>
            <a:off x="1" y="6435277"/>
            <a:ext cx="1014934" cy="307777"/>
          </a:xfrm>
          <a:prstGeom prst="rect">
            <a:avLst/>
          </a:prstGeom>
          <a:noFill/>
        </p:spPr>
        <p:txBody>
          <a:bodyPr wrap="none" rtlCol="0" anchor="ctr">
            <a:spAutoFit/>
          </a:bodyPr>
          <a:lstStyle/>
          <a:p>
            <a:r>
              <a:rPr lang="en-US" sz="1400" dirty="0" smtClean="0">
                <a:solidFill>
                  <a:schemeClr val="bg1">
                    <a:lumMod val="85000"/>
                  </a:schemeClr>
                </a:solidFill>
                <a:latin typeface="Rockwell"/>
                <a:cs typeface="Rockwell"/>
              </a:rPr>
              <a:t>MCB 293S</a:t>
            </a:r>
          </a:p>
        </p:txBody>
      </p:sp>
      <p:sp>
        <p:nvSpPr>
          <p:cNvPr id="36" name="Rectangle 35"/>
          <p:cNvSpPr/>
          <p:nvPr/>
        </p:nvSpPr>
        <p:spPr>
          <a:xfrm>
            <a:off x="3139571" y="6332355"/>
            <a:ext cx="1428245" cy="539114"/>
          </a:xfrm>
          <a:prstGeom prst="rect">
            <a:avLst/>
          </a:prstGeom>
          <a:solidFill>
            <a:schemeClr val="accent3">
              <a:lumMod val="60000"/>
              <a:lumOff val="40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rgbClr val="FFFFFF"/>
                </a:solidFill>
                <a:latin typeface="Rockwell"/>
                <a:cs typeface="Rockwell"/>
              </a:rPr>
              <a:t>Exploratory</a:t>
            </a:r>
          </a:p>
          <a:p>
            <a:pPr algn="ctr"/>
            <a:r>
              <a:rPr lang="en-US" sz="1400" dirty="0" smtClean="0">
                <a:solidFill>
                  <a:srgbClr val="FFFFFF"/>
                </a:solidFill>
                <a:latin typeface="Rockwell"/>
                <a:cs typeface="Rockwell"/>
              </a:rPr>
              <a:t>Data Analysis</a:t>
            </a:r>
            <a:endParaRPr lang="en-US" sz="1400" dirty="0">
              <a:solidFill>
                <a:srgbClr val="FFFFFF"/>
              </a:solidFill>
              <a:latin typeface="Rockwell"/>
              <a:cs typeface="Rockwell"/>
            </a:endParaRPr>
          </a:p>
        </p:txBody>
      </p:sp>
      <p:sp>
        <p:nvSpPr>
          <p:cNvPr id="44" name="Rectangle 43"/>
          <p:cNvSpPr/>
          <p:nvPr/>
        </p:nvSpPr>
        <p:spPr>
          <a:xfrm>
            <a:off x="4567817" y="6332355"/>
            <a:ext cx="1428245" cy="539114"/>
          </a:xfrm>
          <a:prstGeom prst="rect">
            <a:avLst/>
          </a:prstGeom>
          <a:solidFill>
            <a:schemeClr val="accent3">
              <a:lumMod val="5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rgbClr val="FFFFFF"/>
                </a:solidFill>
                <a:latin typeface="Rockwell"/>
                <a:cs typeface="Rockwell"/>
              </a:rPr>
              <a:t>Data Visualization</a:t>
            </a:r>
            <a:endParaRPr lang="en-US" sz="1400" dirty="0">
              <a:solidFill>
                <a:srgbClr val="FFFFFF"/>
              </a:solidFill>
              <a:latin typeface="Rockwell"/>
              <a:cs typeface="Rockwell"/>
            </a:endParaRPr>
          </a:p>
        </p:txBody>
      </p:sp>
      <p:sp>
        <p:nvSpPr>
          <p:cNvPr id="45" name="TextBox 44"/>
          <p:cNvSpPr txBox="1"/>
          <p:nvPr/>
        </p:nvSpPr>
        <p:spPr>
          <a:xfrm>
            <a:off x="8344983" y="6435277"/>
            <a:ext cx="799017" cy="307777"/>
          </a:xfrm>
          <a:prstGeom prst="rect">
            <a:avLst/>
          </a:prstGeom>
          <a:noFill/>
        </p:spPr>
        <p:txBody>
          <a:bodyPr wrap="none" rtlCol="0" anchor="ctr">
            <a:spAutoFit/>
          </a:bodyPr>
          <a:lstStyle/>
          <a:p>
            <a:pPr algn="r"/>
            <a:r>
              <a:rPr lang="en-US" sz="1400" dirty="0" smtClean="0">
                <a:solidFill>
                  <a:schemeClr val="bg1">
                    <a:lumMod val="85000"/>
                  </a:schemeClr>
                </a:solidFill>
                <a:latin typeface="Rockwell"/>
                <a:cs typeface="Rockwell"/>
              </a:rPr>
              <a:t>Week 1</a:t>
            </a:r>
          </a:p>
        </p:txBody>
      </p:sp>
    </p:spTree>
    <p:extLst>
      <p:ext uri="{BB962C8B-B14F-4D97-AF65-F5344CB8AC3E}">
        <p14:creationId xmlns:p14="http://schemas.microsoft.com/office/powerpoint/2010/main" val="3328112757"/>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92596" y="1"/>
            <a:ext cx="8955499" cy="767328"/>
          </a:xfrm>
        </p:spPr>
        <p:txBody>
          <a:bodyPr>
            <a:normAutofit/>
          </a:bodyPr>
          <a:lstStyle/>
          <a:p>
            <a:pPr algn="l"/>
            <a:r>
              <a:rPr lang="en-US" sz="3600" dirty="0" smtClean="0">
                <a:solidFill>
                  <a:schemeClr val="tx1">
                    <a:lumMod val="65000"/>
                    <a:lumOff val="35000"/>
                  </a:schemeClr>
                </a:solidFill>
                <a:latin typeface="Rockwell"/>
                <a:cs typeface="Rockwell"/>
              </a:rPr>
              <a:t>Exploratory Data Analysis</a:t>
            </a:r>
            <a:endParaRPr lang="en-US" sz="3600" dirty="0">
              <a:solidFill>
                <a:schemeClr val="tx1">
                  <a:lumMod val="65000"/>
                  <a:lumOff val="35000"/>
                </a:schemeClr>
              </a:solidFill>
              <a:latin typeface="Rockwell"/>
              <a:cs typeface="Rockwell"/>
            </a:endParaRPr>
          </a:p>
        </p:txBody>
      </p:sp>
      <p:sp>
        <p:nvSpPr>
          <p:cNvPr id="5" name="Content Placeholder 2"/>
          <p:cNvSpPr>
            <a:spLocks noGrp="1"/>
          </p:cNvSpPr>
          <p:nvPr>
            <p:ph idx="1"/>
          </p:nvPr>
        </p:nvSpPr>
        <p:spPr>
          <a:xfrm>
            <a:off x="351375" y="1018696"/>
            <a:ext cx="4216442" cy="5300190"/>
          </a:xfrm>
        </p:spPr>
        <p:txBody>
          <a:bodyPr>
            <a:normAutofit/>
          </a:bodyPr>
          <a:lstStyle/>
          <a:p>
            <a:r>
              <a:rPr lang="en-US" sz="2800" dirty="0" smtClean="0">
                <a:solidFill>
                  <a:schemeClr val="bg1">
                    <a:lumMod val="65000"/>
                  </a:schemeClr>
                </a:solidFill>
                <a:latin typeface="Helvetica"/>
                <a:cs typeface="Helvetica"/>
              </a:rPr>
              <a:t>Identify key aspects</a:t>
            </a:r>
          </a:p>
          <a:p>
            <a:pPr lvl="1"/>
            <a:r>
              <a:rPr lang="en-US" sz="2400" dirty="0" smtClean="0">
                <a:solidFill>
                  <a:schemeClr val="bg1">
                    <a:lumMod val="65000"/>
                  </a:schemeClr>
                </a:solidFill>
                <a:latin typeface="Helvetica"/>
                <a:cs typeface="Helvetica"/>
              </a:rPr>
              <a:t>Variables, types, missing data, sampling units, multiple parts</a:t>
            </a:r>
          </a:p>
          <a:p>
            <a:r>
              <a:rPr lang="en-US" sz="2800" dirty="0" smtClean="0">
                <a:solidFill>
                  <a:srgbClr val="A6A6A6"/>
                </a:solidFill>
                <a:latin typeface="Helvetica"/>
                <a:cs typeface="Helvetica"/>
              </a:rPr>
              <a:t>Summarize the basics</a:t>
            </a:r>
          </a:p>
          <a:p>
            <a:pPr lvl="1"/>
            <a:r>
              <a:rPr lang="en-US" sz="2400" dirty="0" smtClean="0">
                <a:solidFill>
                  <a:srgbClr val="A6A6A6"/>
                </a:solidFill>
                <a:latin typeface="Helvetica"/>
                <a:cs typeface="Helvetica"/>
              </a:rPr>
              <a:t>Sample size, levels, feature distributions</a:t>
            </a:r>
          </a:p>
          <a:p>
            <a:r>
              <a:rPr lang="en-US" sz="2800" dirty="0" smtClean="0">
                <a:solidFill>
                  <a:schemeClr val="tx1">
                    <a:lumMod val="65000"/>
                    <a:lumOff val="35000"/>
                  </a:schemeClr>
                </a:solidFill>
                <a:latin typeface="Helvetica"/>
                <a:cs typeface="Helvetica"/>
              </a:rPr>
              <a:t>Explore in depth</a:t>
            </a:r>
          </a:p>
          <a:p>
            <a:pPr lvl="1"/>
            <a:r>
              <a:rPr lang="en-US" sz="2400" dirty="0" smtClean="0">
                <a:solidFill>
                  <a:schemeClr val="tx1">
                    <a:lumMod val="65000"/>
                    <a:lumOff val="35000"/>
                  </a:schemeClr>
                </a:solidFill>
                <a:latin typeface="Helvetica"/>
                <a:cs typeface="Helvetica"/>
              </a:rPr>
              <a:t>Relationships, shape, clusters, use prior knowledge</a:t>
            </a:r>
            <a:endParaRPr lang="en-US" sz="2400" dirty="0">
              <a:solidFill>
                <a:schemeClr val="tx1">
                  <a:lumMod val="65000"/>
                  <a:lumOff val="35000"/>
                </a:schemeClr>
              </a:solidFill>
              <a:latin typeface="Helvetica"/>
              <a:cs typeface="Helvetica"/>
            </a:endParaRPr>
          </a:p>
        </p:txBody>
      </p:sp>
      <p:sp>
        <p:nvSpPr>
          <p:cNvPr id="6" name="Rectangle 5"/>
          <p:cNvSpPr/>
          <p:nvPr/>
        </p:nvSpPr>
        <p:spPr>
          <a:xfrm>
            <a:off x="0" y="723606"/>
            <a:ext cx="4567817" cy="90786"/>
          </a:xfrm>
          <a:prstGeom prst="rect">
            <a:avLst/>
          </a:prstGeom>
          <a:solidFill>
            <a:schemeClr val="accent3">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chemeClr val="accent3">
                  <a:lumMod val="50000"/>
                </a:schemeClr>
              </a:solidFill>
              <a:latin typeface="Helvetica"/>
              <a:cs typeface="Helvetica"/>
            </a:endParaRPr>
          </a:p>
        </p:txBody>
      </p:sp>
      <p:sp>
        <p:nvSpPr>
          <p:cNvPr id="7" name="Rectangle 6"/>
          <p:cNvSpPr/>
          <p:nvPr/>
        </p:nvSpPr>
        <p:spPr>
          <a:xfrm>
            <a:off x="1" y="6318886"/>
            <a:ext cx="9143998" cy="539114"/>
          </a:xfrm>
          <a:prstGeom prst="rect">
            <a:avLst/>
          </a:prstGeom>
          <a:solidFill>
            <a:schemeClr val="accent3">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chemeClr val="accent3">
                  <a:lumMod val="50000"/>
                </a:schemeClr>
              </a:solidFill>
              <a:latin typeface="Helvetica"/>
              <a:cs typeface="Helvetica"/>
            </a:endParaRPr>
          </a:p>
        </p:txBody>
      </p:sp>
      <p:cxnSp>
        <p:nvCxnSpPr>
          <p:cNvPr id="25" name="Straight Connector 24"/>
          <p:cNvCxnSpPr/>
          <p:nvPr/>
        </p:nvCxnSpPr>
        <p:spPr>
          <a:xfrm>
            <a:off x="5732477" y="1531624"/>
            <a:ext cx="0" cy="1326882"/>
          </a:xfrm>
          <a:prstGeom prst="line">
            <a:avLst/>
          </a:prstGeom>
          <a:ln w="1905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a:off x="5732477" y="2858506"/>
            <a:ext cx="1326881" cy="0"/>
          </a:xfrm>
          <a:prstGeom prst="line">
            <a:avLst/>
          </a:prstGeom>
          <a:ln w="19050" cmpd="sng">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60" name="TextBox 59"/>
          <p:cNvSpPr txBox="1"/>
          <p:nvPr/>
        </p:nvSpPr>
        <p:spPr>
          <a:xfrm rot="16200000">
            <a:off x="5257839" y="2006009"/>
            <a:ext cx="578228" cy="369332"/>
          </a:xfrm>
          <a:prstGeom prst="rect">
            <a:avLst/>
          </a:prstGeom>
          <a:noFill/>
        </p:spPr>
        <p:txBody>
          <a:bodyPr wrap="none" rtlCol="0">
            <a:spAutoFit/>
          </a:bodyPr>
          <a:lstStyle/>
          <a:p>
            <a:pPr algn="ctr"/>
            <a:r>
              <a:rPr lang="en-US" dirty="0" smtClean="0">
                <a:latin typeface="Consolas"/>
                <a:cs typeface="Consolas"/>
              </a:rPr>
              <a:t>Age</a:t>
            </a:r>
            <a:endParaRPr lang="en-US" dirty="0">
              <a:latin typeface="Consolas"/>
              <a:cs typeface="Consolas"/>
            </a:endParaRPr>
          </a:p>
        </p:txBody>
      </p:sp>
      <p:sp>
        <p:nvSpPr>
          <p:cNvPr id="61" name="TextBox 60"/>
          <p:cNvSpPr txBox="1"/>
          <p:nvPr/>
        </p:nvSpPr>
        <p:spPr>
          <a:xfrm>
            <a:off x="5926792" y="2883443"/>
            <a:ext cx="946142" cy="369332"/>
          </a:xfrm>
          <a:prstGeom prst="rect">
            <a:avLst/>
          </a:prstGeom>
          <a:noFill/>
        </p:spPr>
        <p:txBody>
          <a:bodyPr wrap="none" rtlCol="0">
            <a:spAutoFit/>
          </a:bodyPr>
          <a:lstStyle/>
          <a:p>
            <a:pPr algn="ctr"/>
            <a:r>
              <a:rPr lang="en-US" dirty="0" smtClean="0">
                <a:latin typeface="Consolas"/>
                <a:cs typeface="Consolas"/>
              </a:rPr>
              <a:t>Height</a:t>
            </a:r>
            <a:endParaRPr lang="en-US" dirty="0">
              <a:latin typeface="Consolas"/>
              <a:cs typeface="Consolas"/>
            </a:endParaRPr>
          </a:p>
        </p:txBody>
      </p:sp>
      <p:cxnSp>
        <p:nvCxnSpPr>
          <p:cNvPr id="44" name="Straight Connector 43"/>
          <p:cNvCxnSpPr/>
          <p:nvPr/>
        </p:nvCxnSpPr>
        <p:spPr>
          <a:xfrm>
            <a:off x="7211758" y="3068109"/>
            <a:ext cx="0" cy="1326882"/>
          </a:xfrm>
          <a:prstGeom prst="line">
            <a:avLst/>
          </a:prstGeom>
          <a:ln w="1905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45" name="Straight Connector 44"/>
          <p:cNvCxnSpPr/>
          <p:nvPr/>
        </p:nvCxnSpPr>
        <p:spPr>
          <a:xfrm>
            <a:off x="7211758" y="4394991"/>
            <a:ext cx="1326881" cy="0"/>
          </a:xfrm>
          <a:prstGeom prst="line">
            <a:avLst/>
          </a:prstGeom>
          <a:ln w="1905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p:nvCxnSpPr>
        <p:spPr>
          <a:xfrm>
            <a:off x="7211758" y="1531624"/>
            <a:ext cx="0" cy="1326882"/>
          </a:xfrm>
          <a:prstGeom prst="line">
            <a:avLst/>
          </a:prstGeom>
          <a:ln w="1905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47" name="Straight Connector 46"/>
          <p:cNvCxnSpPr/>
          <p:nvPr/>
        </p:nvCxnSpPr>
        <p:spPr>
          <a:xfrm>
            <a:off x="7211758" y="2858506"/>
            <a:ext cx="1326881" cy="0"/>
          </a:xfrm>
          <a:prstGeom prst="line">
            <a:avLst/>
          </a:prstGeom>
          <a:ln w="19050" cmpd="sng">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48" name="TextBox 47"/>
          <p:cNvSpPr txBox="1"/>
          <p:nvPr/>
        </p:nvSpPr>
        <p:spPr>
          <a:xfrm rot="16200000">
            <a:off x="6554021" y="3541180"/>
            <a:ext cx="946142" cy="369332"/>
          </a:xfrm>
          <a:prstGeom prst="rect">
            <a:avLst/>
          </a:prstGeom>
          <a:noFill/>
        </p:spPr>
        <p:txBody>
          <a:bodyPr wrap="none" rtlCol="0">
            <a:spAutoFit/>
          </a:bodyPr>
          <a:lstStyle/>
          <a:p>
            <a:pPr algn="ctr"/>
            <a:r>
              <a:rPr lang="en-US" dirty="0" smtClean="0">
                <a:latin typeface="Consolas"/>
                <a:cs typeface="Consolas"/>
              </a:rPr>
              <a:t>Height</a:t>
            </a:r>
            <a:endParaRPr lang="en-US" dirty="0">
              <a:latin typeface="Consolas"/>
              <a:cs typeface="Consolas"/>
            </a:endParaRPr>
          </a:p>
        </p:txBody>
      </p:sp>
      <p:sp>
        <p:nvSpPr>
          <p:cNvPr id="50" name="TextBox 49"/>
          <p:cNvSpPr txBox="1"/>
          <p:nvPr/>
        </p:nvSpPr>
        <p:spPr>
          <a:xfrm>
            <a:off x="7392104" y="4394991"/>
            <a:ext cx="946142" cy="369332"/>
          </a:xfrm>
          <a:prstGeom prst="rect">
            <a:avLst/>
          </a:prstGeom>
          <a:noFill/>
        </p:spPr>
        <p:txBody>
          <a:bodyPr wrap="none" rtlCol="0">
            <a:spAutoFit/>
          </a:bodyPr>
          <a:lstStyle/>
          <a:p>
            <a:pPr algn="ctr"/>
            <a:r>
              <a:rPr lang="en-US" dirty="0" smtClean="0">
                <a:latin typeface="Consolas"/>
                <a:cs typeface="Consolas"/>
              </a:rPr>
              <a:t>Weight</a:t>
            </a:r>
            <a:endParaRPr lang="en-US" dirty="0">
              <a:latin typeface="Consolas"/>
              <a:cs typeface="Consolas"/>
            </a:endParaRPr>
          </a:p>
        </p:txBody>
      </p:sp>
      <p:sp>
        <p:nvSpPr>
          <p:cNvPr id="17" name="Oval 16"/>
          <p:cNvSpPr/>
          <p:nvPr/>
        </p:nvSpPr>
        <p:spPr>
          <a:xfrm>
            <a:off x="5855437" y="2596937"/>
            <a:ext cx="142708" cy="142217"/>
          </a:xfrm>
          <a:prstGeom prst="ellipse">
            <a:avLst/>
          </a:prstGeom>
          <a:solidFill>
            <a:schemeClr val="accent6">
              <a:lumMod val="5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p:cNvSpPr/>
          <p:nvPr/>
        </p:nvSpPr>
        <p:spPr>
          <a:xfrm>
            <a:off x="6699718" y="1975901"/>
            <a:ext cx="142708" cy="142217"/>
          </a:xfrm>
          <a:prstGeom prst="ellipse">
            <a:avLst/>
          </a:prstGeom>
          <a:solidFill>
            <a:schemeClr val="accent6">
              <a:lumMod val="5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Oval 51"/>
          <p:cNvSpPr/>
          <p:nvPr/>
        </p:nvSpPr>
        <p:spPr>
          <a:xfrm>
            <a:off x="6419921" y="1833684"/>
            <a:ext cx="142708" cy="142217"/>
          </a:xfrm>
          <a:prstGeom prst="ellipse">
            <a:avLst/>
          </a:prstGeom>
          <a:solidFill>
            <a:schemeClr val="accent6">
              <a:lumMod val="5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p:cNvSpPr/>
          <p:nvPr/>
        </p:nvSpPr>
        <p:spPr>
          <a:xfrm>
            <a:off x="6227653" y="2359045"/>
            <a:ext cx="142708" cy="142217"/>
          </a:xfrm>
          <a:prstGeom prst="ellipse">
            <a:avLst/>
          </a:prstGeom>
          <a:solidFill>
            <a:schemeClr val="accent6">
              <a:lumMod val="5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Oval 56"/>
          <p:cNvSpPr/>
          <p:nvPr/>
        </p:nvSpPr>
        <p:spPr>
          <a:xfrm>
            <a:off x="5998145" y="2411913"/>
            <a:ext cx="142708" cy="142217"/>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 name="Oval 63"/>
          <p:cNvSpPr/>
          <p:nvPr/>
        </p:nvSpPr>
        <p:spPr>
          <a:xfrm>
            <a:off x="6150545" y="1975901"/>
            <a:ext cx="142708" cy="142217"/>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Oval 64"/>
          <p:cNvSpPr/>
          <p:nvPr/>
        </p:nvSpPr>
        <p:spPr>
          <a:xfrm>
            <a:off x="6628364" y="1534855"/>
            <a:ext cx="142708" cy="142217"/>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6" name="Oval 65"/>
          <p:cNvSpPr/>
          <p:nvPr/>
        </p:nvSpPr>
        <p:spPr>
          <a:xfrm>
            <a:off x="6485656" y="2118118"/>
            <a:ext cx="142708" cy="142217"/>
          </a:xfrm>
          <a:prstGeom prst="ellipse">
            <a:avLst/>
          </a:prstGeom>
          <a:solidFill>
            <a:schemeClr val="accent3"/>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Oval 67"/>
          <p:cNvSpPr/>
          <p:nvPr/>
        </p:nvSpPr>
        <p:spPr>
          <a:xfrm>
            <a:off x="6336177" y="1578220"/>
            <a:ext cx="142708" cy="142217"/>
          </a:xfrm>
          <a:prstGeom prst="ellipse">
            <a:avLst/>
          </a:prstGeom>
          <a:solidFill>
            <a:schemeClr val="accent3"/>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Oval 68"/>
          <p:cNvSpPr/>
          <p:nvPr/>
        </p:nvSpPr>
        <p:spPr>
          <a:xfrm>
            <a:off x="7362452" y="2596937"/>
            <a:ext cx="142708" cy="142217"/>
          </a:xfrm>
          <a:prstGeom prst="ellipse">
            <a:avLst/>
          </a:prstGeom>
          <a:solidFill>
            <a:schemeClr val="accent6">
              <a:lumMod val="5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Oval 69"/>
          <p:cNvSpPr/>
          <p:nvPr/>
        </p:nvSpPr>
        <p:spPr>
          <a:xfrm>
            <a:off x="8347353" y="1972670"/>
            <a:ext cx="142708" cy="142217"/>
          </a:xfrm>
          <a:prstGeom prst="ellipse">
            <a:avLst/>
          </a:prstGeom>
          <a:solidFill>
            <a:schemeClr val="accent6">
              <a:lumMod val="5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Oval 70"/>
          <p:cNvSpPr/>
          <p:nvPr/>
        </p:nvSpPr>
        <p:spPr>
          <a:xfrm>
            <a:off x="7576514" y="1833684"/>
            <a:ext cx="142708" cy="142217"/>
          </a:xfrm>
          <a:prstGeom prst="ellipse">
            <a:avLst/>
          </a:prstGeom>
          <a:solidFill>
            <a:schemeClr val="accent6">
              <a:lumMod val="5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Oval 71"/>
          <p:cNvSpPr/>
          <p:nvPr/>
        </p:nvSpPr>
        <p:spPr>
          <a:xfrm>
            <a:off x="7913067" y="2359045"/>
            <a:ext cx="142708" cy="142217"/>
          </a:xfrm>
          <a:prstGeom prst="ellipse">
            <a:avLst/>
          </a:prstGeom>
          <a:solidFill>
            <a:schemeClr val="accent6">
              <a:lumMod val="5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Oval 72"/>
          <p:cNvSpPr/>
          <p:nvPr/>
        </p:nvSpPr>
        <p:spPr>
          <a:xfrm>
            <a:off x="7433806" y="2408682"/>
            <a:ext cx="142708" cy="142217"/>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Oval 73"/>
          <p:cNvSpPr/>
          <p:nvPr/>
        </p:nvSpPr>
        <p:spPr>
          <a:xfrm>
            <a:off x="8092945" y="1972670"/>
            <a:ext cx="142708" cy="142217"/>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Oval 74"/>
          <p:cNvSpPr/>
          <p:nvPr/>
        </p:nvSpPr>
        <p:spPr>
          <a:xfrm>
            <a:off x="7950237" y="1531624"/>
            <a:ext cx="142708" cy="142217"/>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Oval 75"/>
          <p:cNvSpPr/>
          <p:nvPr/>
        </p:nvSpPr>
        <p:spPr>
          <a:xfrm>
            <a:off x="7719222" y="2114887"/>
            <a:ext cx="142708" cy="142217"/>
          </a:xfrm>
          <a:prstGeom prst="ellipse">
            <a:avLst/>
          </a:prstGeom>
          <a:solidFill>
            <a:schemeClr val="accent3"/>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7" name="Oval 76"/>
          <p:cNvSpPr/>
          <p:nvPr/>
        </p:nvSpPr>
        <p:spPr>
          <a:xfrm>
            <a:off x="7535045" y="1574989"/>
            <a:ext cx="142708" cy="142217"/>
          </a:xfrm>
          <a:prstGeom prst="ellipse">
            <a:avLst/>
          </a:prstGeom>
          <a:solidFill>
            <a:schemeClr val="accent3"/>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8" name="Oval 77"/>
          <p:cNvSpPr/>
          <p:nvPr/>
        </p:nvSpPr>
        <p:spPr>
          <a:xfrm>
            <a:off x="7362332" y="4174405"/>
            <a:ext cx="142708" cy="142217"/>
          </a:xfrm>
          <a:prstGeom prst="ellipse">
            <a:avLst/>
          </a:prstGeom>
          <a:solidFill>
            <a:schemeClr val="accent6">
              <a:lumMod val="5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9" name="Oval 78"/>
          <p:cNvSpPr/>
          <p:nvPr/>
        </p:nvSpPr>
        <p:spPr>
          <a:xfrm>
            <a:off x="8347233" y="3335510"/>
            <a:ext cx="142708" cy="142217"/>
          </a:xfrm>
          <a:prstGeom prst="ellipse">
            <a:avLst/>
          </a:prstGeom>
          <a:solidFill>
            <a:schemeClr val="accent6">
              <a:lumMod val="5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Oval 79"/>
          <p:cNvSpPr/>
          <p:nvPr/>
        </p:nvSpPr>
        <p:spPr>
          <a:xfrm>
            <a:off x="7576394" y="3479029"/>
            <a:ext cx="142708" cy="142217"/>
          </a:xfrm>
          <a:prstGeom prst="ellipse">
            <a:avLst/>
          </a:prstGeom>
          <a:solidFill>
            <a:schemeClr val="accent6">
              <a:lumMod val="5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Oval 80"/>
          <p:cNvSpPr/>
          <p:nvPr/>
        </p:nvSpPr>
        <p:spPr>
          <a:xfrm>
            <a:off x="7913067" y="3476266"/>
            <a:ext cx="142708" cy="142217"/>
          </a:xfrm>
          <a:prstGeom prst="ellipse">
            <a:avLst/>
          </a:prstGeom>
          <a:solidFill>
            <a:schemeClr val="accent6">
              <a:lumMod val="5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2" name="Oval 81"/>
          <p:cNvSpPr/>
          <p:nvPr/>
        </p:nvSpPr>
        <p:spPr>
          <a:xfrm>
            <a:off x="7433686" y="4025725"/>
            <a:ext cx="142708" cy="142217"/>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3" name="Oval 82"/>
          <p:cNvSpPr/>
          <p:nvPr/>
        </p:nvSpPr>
        <p:spPr>
          <a:xfrm>
            <a:off x="8092825" y="3068109"/>
            <a:ext cx="142708" cy="142217"/>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4" name="Oval 83"/>
          <p:cNvSpPr/>
          <p:nvPr/>
        </p:nvSpPr>
        <p:spPr>
          <a:xfrm>
            <a:off x="7950117" y="3224268"/>
            <a:ext cx="142708" cy="142217"/>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5" name="Oval 84"/>
          <p:cNvSpPr/>
          <p:nvPr/>
        </p:nvSpPr>
        <p:spPr>
          <a:xfrm>
            <a:off x="7719102" y="3763463"/>
            <a:ext cx="142708" cy="142217"/>
          </a:xfrm>
          <a:prstGeom prst="ellipse">
            <a:avLst/>
          </a:prstGeom>
          <a:solidFill>
            <a:schemeClr val="accent3"/>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6" name="Oval 85"/>
          <p:cNvSpPr/>
          <p:nvPr/>
        </p:nvSpPr>
        <p:spPr>
          <a:xfrm>
            <a:off x="7535045" y="3738316"/>
            <a:ext cx="142708" cy="142217"/>
          </a:xfrm>
          <a:prstGeom prst="ellipse">
            <a:avLst/>
          </a:prstGeom>
          <a:solidFill>
            <a:schemeClr val="accent3"/>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Oval 86"/>
          <p:cNvSpPr/>
          <p:nvPr/>
        </p:nvSpPr>
        <p:spPr>
          <a:xfrm>
            <a:off x="6342948" y="5120992"/>
            <a:ext cx="142708" cy="142217"/>
          </a:xfrm>
          <a:prstGeom prst="ellipse">
            <a:avLst/>
          </a:prstGeom>
          <a:solidFill>
            <a:schemeClr val="accent6">
              <a:lumMod val="5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Oval 87"/>
          <p:cNvSpPr/>
          <p:nvPr/>
        </p:nvSpPr>
        <p:spPr>
          <a:xfrm>
            <a:off x="7146382" y="5120496"/>
            <a:ext cx="142708" cy="142217"/>
          </a:xfrm>
          <a:prstGeom prst="ellipse">
            <a:avLst/>
          </a:prstGeom>
          <a:solidFill>
            <a:schemeClr val="accent3"/>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9" name="Oval 88"/>
          <p:cNvSpPr/>
          <p:nvPr/>
        </p:nvSpPr>
        <p:spPr>
          <a:xfrm>
            <a:off x="6747981" y="5120992"/>
            <a:ext cx="142708" cy="142217"/>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TextBox 89"/>
          <p:cNvSpPr txBox="1"/>
          <p:nvPr/>
        </p:nvSpPr>
        <p:spPr>
          <a:xfrm>
            <a:off x="6152580" y="5263209"/>
            <a:ext cx="1326881" cy="369332"/>
          </a:xfrm>
          <a:prstGeom prst="rect">
            <a:avLst/>
          </a:prstGeom>
          <a:noFill/>
        </p:spPr>
        <p:txBody>
          <a:bodyPr wrap="none" rtlCol="0">
            <a:spAutoFit/>
          </a:bodyPr>
          <a:lstStyle/>
          <a:p>
            <a:pPr algn="ctr"/>
            <a:r>
              <a:rPr lang="en-US" dirty="0" smtClean="0">
                <a:latin typeface="Consolas"/>
                <a:cs typeface="Consolas"/>
              </a:rPr>
              <a:t>Eye Color</a:t>
            </a:r>
            <a:endParaRPr lang="en-US" dirty="0">
              <a:latin typeface="Consolas"/>
              <a:cs typeface="Consolas"/>
            </a:endParaRPr>
          </a:p>
        </p:txBody>
      </p:sp>
      <p:sp>
        <p:nvSpPr>
          <p:cNvPr id="53" name="TextBox 52"/>
          <p:cNvSpPr txBox="1"/>
          <p:nvPr/>
        </p:nvSpPr>
        <p:spPr>
          <a:xfrm>
            <a:off x="1" y="6435277"/>
            <a:ext cx="1014934" cy="307777"/>
          </a:xfrm>
          <a:prstGeom prst="rect">
            <a:avLst/>
          </a:prstGeom>
          <a:noFill/>
        </p:spPr>
        <p:txBody>
          <a:bodyPr wrap="none" rtlCol="0" anchor="ctr">
            <a:spAutoFit/>
          </a:bodyPr>
          <a:lstStyle/>
          <a:p>
            <a:r>
              <a:rPr lang="en-US" sz="1400" dirty="0" smtClean="0">
                <a:solidFill>
                  <a:schemeClr val="bg1">
                    <a:lumMod val="85000"/>
                  </a:schemeClr>
                </a:solidFill>
                <a:latin typeface="Rockwell"/>
                <a:cs typeface="Rockwell"/>
              </a:rPr>
              <a:t>MCB 293S</a:t>
            </a:r>
          </a:p>
        </p:txBody>
      </p:sp>
      <p:sp>
        <p:nvSpPr>
          <p:cNvPr id="54" name="Rectangle 53"/>
          <p:cNvSpPr/>
          <p:nvPr/>
        </p:nvSpPr>
        <p:spPr>
          <a:xfrm>
            <a:off x="3139571" y="6332355"/>
            <a:ext cx="1428245" cy="539114"/>
          </a:xfrm>
          <a:prstGeom prst="rect">
            <a:avLst/>
          </a:prstGeom>
          <a:solidFill>
            <a:schemeClr val="accent3">
              <a:lumMod val="60000"/>
              <a:lumOff val="40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rgbClr val="FFFFFF"/>
                </a:solidFill>
                <a:latin typeface="Rockwell"/>
                <a:cs typeface="Rockwell"/>
              </a:rPr>
              <a:t>Exploratory</a:t>
            </a:r>
          </a:p>
          <a:p>
            <a:pPr algn="ctr"/>
            <a:r>
              <a:rPr lang="en-US" sz="1400" dirty="0" smtClean="0">
                <a:solidFill>
                  <a:srgbClr val="FFFFFF"/>
                </a:solidFill>
                <a:latin typeface="Rockwell"/>
                <a:cs typeface="Rockwell"/>
              </a:rPr>
              <a:t>Data Analysis</a:t>
            </a:r>
            <a:endParaRPr lang="en-US" sz="1400" dirty="0">
              <a:solidFill>
                <a:srgbClr val="FFFFFF"/>
              </a:solidFill>
              <a:latin typeface="Rockwell"/>
              <a:cs typeface="Rockwell"/>
            </a:endParaRPr>
          </a:p>
        </p:txBody>
      </p:sp>
      <p:sp>
        <p:nvSpPr>
          <p:cNvPr id="55" name="Rectangle 54"/>
          <p:cNvSpPr/>
          <p:nvPr/>
        </p:nvSpPr>
        <p:spPr>
          <a:xfrm>
            <a:off x="4567817" y="6332355"/>
            <a:ext cx="1428245" cy="539114"/>
          </a:xfrm>
          <a:prstGeom prst="rect">
            <a:avLst/>
          </a:prstGeom>
          <a:solidFill>
            <a:schemeClr val="accent3">
              <a:lumMod val="5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rgbClr val="FFFFFF"/>
                </a:solidFill>
                <a:latin typeface="Rockwell"/>
                <a:cs typeface="Rockwell"/>
              </a:rPr>
              <a:t>Data Visualization</a:t>
            </a:r>
            <a:endParaRPr lang="en-US" sz="1400" dirty="0">
              <a:solidFill>
                <a:srgbClr val="FFFFFF"/>
              </a:solidFill>
              <a:latin typeface="Rockwell"/>
              <a:cs typeface="Rockwell"/>
            </a:endParaRPr>
          </a:p>
        </p:txBody>
      </p:sp>
      <p:sp>
        <p:nvSpPr>
          <p:cNvPr id="58" name="TextBox 57"/>
          <p:cNvSpPr txBox="1"/>
          <p:nvPr/>
        </p:nvSpPr>
        <p:spPr>
          <a:xfrm>
            <a:off x="8344983" y="6435277"/>
            <a:ext cx="799017" cy="307777"/>
          </a:xfrm>
          <a:prstGeom prst="rect">
            <a:avLst/>
          </a:prstGeom>
          <a:noFill/>
        </p:spPr>
        <p:txBody>
          <a:bodyPr wrap="none" rtlCol="0" anchor="ctr">
            <a:spAutoFit/>
          </a:bodyPr>
          <a:lstStyle/>
          <a:p>
            <a:pPr algn="r"/>
            <a:r>
              <a:rPr lang="en-US" sz="1400" dirty="0" smtClean="0">
                <a:solidFill>
                  <a:schemeClr val="bg1">
                    <a:lumMod val="85000"/>
                  </a:schemeClr>
                </a:solidFill>
                <a:latin typeface="Rockwell"/>
                <a:cs typeface="Rockwell"/>
              </a:rPr>
              <a:t>Week 1</a:t>
            </a:r>
          </a:p>
        </p:txBody>
      </p:sp>
    </p:spTree>
    <p:extLst>
      <p:ext uri="{BB962C8B-B14F-4D97-AF65-F5344CB8AC3E}">
        <p14:creationId xmlns:p14="http://schemas.microsoft.com/office/powerpoint/2010/main" val="1898301528"/>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2"/>
          <p:cNvSpPr>
            <a:spLocks noGrp="1"/>
          </p:cNvSpPr>
          <p:nvPr>
            <p:ph idx="1"/>
          </p:nvPr>
        </p:nvSpPr>
        <p:spPr>
          <a:xfrm>
            <a:off x="351374" y="1018696"/>
            <a:ext cx="8439423" cy="5300190"/>
          </a:xfrm>
        </p:spPr>
        <p:txBody>
          <a:bodyPr>
            <a:normAutofit/>
          </a:bodyPr>
          <a:lstStyle/>
          <a:p>
            <a:pPr marL="0" indent="0">
              <a:buNone/>
            </a:pPr>
            <a:r>
              <a:rPr lang="en-US" sz="2800" dirty="0" smtClean="0">
                <a:solidFill>
                  <a:schemeClr val="tx1">
                    <a:lumMod val="65000"/>
                    <a:lumOff val="35000"/>
                  </a:schemeClr>
                </a:solidFill>
                <a:latin typeface="Helvetica"/>
                <a:cs typeface="Helvetica"/>
              </a:rPr>
              <a:t>R contains several built-in datasets. We’ll practice on the Iris flower data.</a:t>
            </a:r>
            <a:endParaRPr lang="en-US" sz="2400" dirty="0" smtClean="0">
              <a:solidFill>
                <a:schemeClr val="tx1">
                  <a:lumMod val="65000"/>
                  <a:lumOff val="35000"/>
                </a:schemeClr>
              </a:solidFill>
              <a:latin typeface="Helvetica"/>
              <a:cs typeface="Helvetica"/>
            </a:endParaRPr>
          </a:p>
        </p:txBody>
      </p:sp>
      <p:sp>
        <p:nvSpPr>
          <p:cNvPr id="4" name="Title 1"/>
          <p:cNvSpPr>
            <a:spLocks noGrp="1"/>
          </p:cNvSpPr>
          <p:nvPr>
            <p:ph type="title"/>
          </p:nvPr>
        </p:nvSpPr>
        <p:spPr>
          <a:xfrm>
            <a:off x="92596" y="1"/>
            <a:ext cx="8955499" cy="767328"/>
          </a:xfrm>
        </p:spPr>
        <p:txBody>
          <a:bodyPr>
            <a:normAutofit/>
          </a:bodyPr>
          <a:lstStyle/>
          <a:p>
            <a:pPr algn="l"/>
            <a:r>
              <a:rPr lang="en-US" sz="3600" dirty="0" smtClean="0">
                <a:solidFill>
                  <a:schemeClr val="tx1">
                    <a:lumMod val="65000"/>
                    <a:lumOff val="35000"/>
                  </a:schemeClr>
                </a:solidFill>
                <a:latin typeface="Rockwell"/>
                <a:cs typeface="Rockwell"/>
              </a:rPr>
              <a:t>Example in R</a:t>
            </a:r>
            <a:endParaRPr lang="en-US" sz="3600" dirty="0">
              <a:solidFill>
                <a:schemeClr val="tx1">
                  <a:lumMod val="65000"/>
                  <a:lumOff val="35000"/>
                </a:schemeClr>
              </a:solidFill>
              <a:latin typeface="Rockwell"/>
              <a:cs typeface="Rockwell"/>
            </a:endParaRPr>
          </a:p>
        </p:txBody>
      </p:sp>
      <p:sp>
        <p:nvSpPr>
          <p:cNvPr id="6" name="Rectangle 5"/>
          <p:cNvSpPr/>
          <p:nvPr/>
        </p:nvSpPr>
        <p:spPr>
          <a:xfrm>
            <a:off x="0" y="723606"/>
            <a:ext cx="4567817" cy="90786"/>
          </a:xfrm>
          <a:prstGeom prst="rect">
            <a:avLst/>
          </a:prstGeom>
          <a:solidFill>
            <a:schemeClr val="accent3">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chemeClr val="accent3">
                  <a:lumMod val="50000"/>
                </a:schemeClr>
              </a:solidFill>
              <a:latin typeface="Helvetica"/>
              <a:cs typeface="Helvetica"/>
            </a:endParaRPr>
          </a:p>
        </p:txBody>
      </p:sp>
      <p:sp>
        <p:nvSpPr>
          <p:cNvPr id="7" name="Rectangle 6"/>
          <p:cNvSpPr/>
          <p:nvPr/>
        </p:nvSpPr>
        <p:spPr>
          <a:xfrm>
            <a:off x="1" y="6318886"/>
            <a:ext cx="9143998" cy="539114"/>
          </a:xfrm>
          <a:prstGeom prst="rect">
            <a:avLst/>
          </a:prstGeom>
          <a:solidFill>
            <a:schemeClr val="accent3">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chemeClr val="accent3">
                  <a:lumMod val="50000"/>
                </a:schemeClr>
              </a:solidFill>
              <a:latin typeface="Helvetica"/>
              <a:cs typeface="Helvetica"/>
            </a:endParaRPr>
          </a:p>
        </p:txBody>
      </p:sp>
      <p:sp>
        <p:nvSpPr>
          <p:cNvPr id="8" name="TextBox 7"/>
          <p:cNvSpPr txBox="1"/>
          <p:nvPr/>
        </p:nvSpPr>
        <p:spPr>
          <a:xfrm>
            <a:off x="1386206" y="2541656"/>
            <a:ext cx="7404591" cy="3539430"/>
          </a:xfrm>
          <a:prstGeom prst="rect">
            <a:avLst/>
          </a:prstGeom>
          <a:solidFill>
            <a:schemeClr val="tx2">
              <a:lumMod val="50000"/>
            </a:schemeClr>
          </a:solidFill>
        </p:spPr>
        <p:txBody>
          <a:bodyPr wrap="none" rtlCol="0">
            <a:spAutoFit/>
          </a:bodyPr>
          <a:lstStyle/>
          <a:p>
            <a:r>
              <a:rPr lang="en-US" sz="1600" dirty="0" smtClean="0">
                <a:solidFill>
                  <a:schemeClr val="bg1"/>
                </a:solidFill>
                <a:latin typeface="Consolas"/>
                <a:cs typeface="Consolas"/>
              </a:rPr>
              <a:t>...</a:t>
            </a:r>
            <a:r>
              <a:rPr lang="mr-IN" sz="1600" dirty="0" smtClean="0">
                <a:solidFill>
                  <a:schemeClr val="bg1"/>
                </a:solidFill>
                <a:latin typeface="Consolas"/>
                <a:cs typeface="Consolas"/>
              </a:rPr>
              <a:t>  </a:t>
            </a:r>
          </a:p>
          <a:p>
            <a:r>
              <a:rPr lang="mr-IN" sz="1600" dirty="0" smtClean="0">
                <a:solidFill>
                  <a:schemeClr val="bg1"/>
                </a:solidFill>
                <a:latin typeface="Consolas"/>
                <a:cs typeface="Consolas"/>
              </a:rPr>
              <a:t>138          6.4         3.1          5.5         1.8  virginica</a:t>
            </a:r>
          </a:p>
          <a:p>
            <a:r>
              <a:rPr lang="mr-IN" sz="1600" dirty="0" smtClean="0">
                <a:solidFill>
                  <a:schemeClr val="bg1"/>
                </a:solidFill>
                <a:latin typeface="Consolas"/>
                <a:cs typeface="Consolas"/>
              </a:rPr>
              <a:t>139          6.0         3.0          4.8         1.8  virginica</a:t>
            </a:r>
          </a:p>
          <a:p>
            <a:r>
              <a:rPr lang="mr-IN" sz="1600" dirty="0" smtClean="0">
                <a:solidFill>
                  <a:schemeClr val="bg1"/>
                </a:solidFill>
                <a:latin typeface="Consolas"/>
                <a:cs typeface="Consolas"/>
              </a:rPr>
              <a:t>140          6.9         3.1          5.4         2.1  virginica</a:t>
            </a:r>
          </a:p>
          <a:p>
            <a:r>
              <a:rPr lang="mr-IN" sz="1600" dirty="0" smtClean="0">
                <a:solidFill>
                  <a:schemeClr val="bg1"/>
                </a:solidFill>
                <a:latin typeface="Consolas"/>
                <a:cs typeface="Consolas"/>
              </a:rPr>
              <a:t>141          6.7         3.1          5.6         2.4  virginica</a:t>
            </a:r>
          </a:p>
          <a:p>
            <a:r>
              <a:rPr lang="mr-IN" sz="1600" dirty="0" smtClean="0">
                <a:solidFill>
                  <a:schemeClr val="bg1"/>
                </a:solidFill>
                <a:latin typeface="Consolas"/>
                <a:cs typeface="Consolas"/>
              </a:rPr>
              <a:t>142          6.9         3.1          5.1         2.3  virginica</a:t>
            </a:r>
          </a:p>
          <a:p>
            <a:r>
              <a:rPr lang="mr-IN" sz="1600" dirty="0" smtClean="0">
                <a:solidFill>
                  <a:schemeClr val="bg1"/>
                </a:solidFill>
                <a:latin typeface="Consolas"/>
                <a:cs typeface="Consolas"/>
              </a:rPr>
              <a:t>143          5.8         2.7          5.1         1.9  virginica</a:t>
            </a:r>
          </a:p>
          <a:p>
            <a:r>
              <a:rPr lang="mr-IN" sz="1600" dirty="0" smtClean="0">
                <a:solidFill>
                  <a:schemeClr val="bg1"/>
                </a:solidFill>
                <a:latin typeface="Consolas"/>
                <a:cs typeface="Consolas"/>
              </a:rPr>
              <a:t>144          6.8         3.2          5.9         2.3  virginica</a:t>
            </a:r>
          </a:p>
          <a:p>
            <a:r>
              <a:rPr lang="mr-IN" sz="1600" dirty="0" smtClean="0">
                <a:solidFill>
                  <a:schemeClr val="bg1"/>
                </a:solidFill>
                <a:latin typeface="Consolas"/>
                <a:cs typeface="Consolas"/>
              </a:rPr>
              <a:t>145          6.7         3.3          5.7         2.5  virginica</a:t>
            </a:r>
          </a:p>
          <a:p>
            <a:r>
              <a:rPr lang="mr-IN" sz="1600" dirty="0" smtClean="0">
                <a:solidFill>
                  <a:schemeClr val="bg1"/>
                </a:solidFill>
                <a:latin typeface="Consolas"/>
                <a:cs typeface="Consolas"/>
              </a:rPr>
              <a:t>146          6.7         3.0          5.2         2.3  virginica</a:t>
            </a:r>
          </a:p>
          <a:p>
            <a:r>
              <a:rPr lang="mr-IN" sz="1600" dirty="0" smtClean="0">
                <a:solidFill>
                  <a:schemeClr val="bg1"/>
                </a:solidFill>
                <a:latin typeface="Consolas"/>
                <a:cs typeface="Consolas"/>
              </a:rPr>
              <a:t>147          6.3         2.5          5.0         1.9  virginica</a:t>
            </a:r>
          </a:p>
          <a:p>
            <a:r>
              <a:rPr lang="mr-IN" sz="1600" dirty="0" smtClean="0">
                <a:solidFill>
                  <a:schemeClr val="bg1"/>
                </a:solidFill>
                <a:latin typeface="Consolas"/>
                <a:cs typeface="Consolas"/>
              </a:rPr>
              <a:t>148          6.5         3.0          5.2         2.0  virginica</a:t>
            </a:r>
          </a:p>
          <a:p>
            <a:r>
              <a:rPr lang="mr-IN" sz="1600" dirty="0" smtClean="0">
                <a:solidFill>
                  <a:schemeClr val="bg1"/>
                </a:solidFill>
                <a:latin typeface="Consolas"/>
                <a:cs typeface="Consolas"/>
              </a:rPr>
              <a:t>149          6.2         3.4          5.4         2.3  virginica</a:t>
            </a:r>
          </a:p>
          <a:p>
            <a:r>
              <a:rPr lang="mr-IN" sz="1600" dirty="0" smtClean="0">
                <a:solidFill>
                  <a:schemeClr val="bg1"/>
                </a:solidFill>
                <a:latin typeface="Consolas"/>
                <a:cs typeface="Consolas"/>
              </a:rPr>
              <a:t>150          5.9         3.0          5.1         1.8  virginica</a:t>
            </a:r>
          </a:p>
        </p:txBody>
      </p:sp>
      <p:sp>
        <p:nvSpPr>
          <p:cNvPr id="9" name="TextBox 8"/>
          <p:cNvSpPr txBox="1"/>
          <p:nvPr/>
        </p:nvSpPr>
        <p:spPr>
          <a:xfrm>
            <a:off x="1386205" y="2119727"/>
            <a:ext cx="7404591" cy="338554"/>
          </a:xfrm>
          <a:prstGeom prst="rect">
            <a:avLst/>
          </a:prstGeom>
          <a:solidFill>
            <a:schemeClr val="tx2">
              <a:lumMod val="50000"/>
            </a:schemeClr>
          </a:solidFill>
        </p:spPr>
        <p:txBody>
          <a:bodyPr wrap="square" rtlCol="0">
            <a:spAutoFit/>
          </a:bodyPr>
          <a:lstStyle/>
          <a:p>
            <a:r>
              <a:rPr lang="en-US" sz="1600" dirty="0" smtClean="0">
                <a:solidFill>
                  <a:schemeClr val="accent6"/>
                </a:solidFill>
                <a:latin typeface="Consolas"/>
                <a:cs typeface="Consolas"/>
              </a:rPr>
              <a:t>&gt; iris</a:t>
            </a:r>
            <a:endParaRPr lang="mr-IN" sz="1600" dirty="0" smtClean="0">
              <a:solidFill>
                <a:schemeClr val="accent6"/>
              </a:solidFill>
              <a:latin typeface="Consolas"/>
              <a:cs typeface="Consolas"/>
            </a:endParaRPr>
          </a:p>
        </p:txBody>
      </p:sp>
      <p:sp>
        <p:nvSpPr>
          <p:cNvPr id="2" name="TextBox 1"/>
          <p:cNvSpPr txBox="1"/>
          <p:nvPr/>
        </p:nvSpPr>
        <p:spPr>
          <a:xfrm>
            <a:off x="475175" y="2119727"/>
            <a:ext cx="762198" cy="369332"/>
          </a:xfrm>
          <a:prstGeom prst="rect">
            <a:avLst/>
          </a:prstGeom>
          <a:noFill/>
        </p:spPr>
        <p:txBody>
          <a:bodyPr wrap="none" rtlCol="0">
            <a:spAutoFit/>
          </a:bodyPr>
          <a:lstStyle/>
          <a:p>
            <a:pPr algn="r"/>
            <a:r>
              <a:rPr lang="en-US" dirty="0" smtClean="0">
                <a:latin typeface="Helvetica"/>
                <a:cs typeface="Helvetica"/>
              </a:rPr>
              <a:t>Input:</a:t>
            </a:r>
            <a:endParaRPr lang="en-US" dirty="0">
              <a:latin typeface="Helvetica"/>
              <a:cs typeface="Helvetica"/>
            </a:endParaRPr>
          </a:p>
        </p:txBody>
      </p:sp>
      <p:sp>
        <p:nvSpPr>
          <p:cNvPr id="11" name="TextBox 10"/>
          <p:cNvSpPr txBox="1"/>
          <p:nvPr/>
        </p:nvSpPr>
        <p:spPr>
          <a:xfrm>
            <a:off x="295626" y="2543208"/>
            <a:ext cx="941747" cy="369332"/>
          </a:xfrm>
          <a:prstGeom prst="rect">
            <a:avLst/>
          </a:prstGeom>
          <a:noFill/>
        </p:spPr>
        <p:txBody>
          <a:bodyPr wrap="none" rtlCol="0">
            <a:spAutoFit/>
          </a:bodyPr>
          <a:lstStyle/>
          <a:p>
            <a:pPr algn="r"/>
            <a:r>
              <a:rPr lang="en-US" dirty="0" smtClean="0">
                <a:latin typeface="Helvetica"/>
                <a:cs typeface="Helvetica"/>
              </a:rPr>
              <a:t>Output:</a:t>
            </a:r>
            <a:endParaRPr lang="en-US" dirty="0">
              <a:latin typeface="Helvetica"/>
              <a:cs typeface="Helvetica"/>
            </a:endParaRPr>
          </a:p>
        </p:txBody>
      </p:sp>
      <p:sp>
        <p:nvSpPr>
          <p:cNvPr id="13" name="TextBox 12"/>
          <p:cNvSpPr txBox="1"/>
          <p:nvPr/>
        </p:nvSpPr>
        <p:spPr>
          <a:xfrm>
            <a:off x="1" y="6435277"/>
            <a:ext cx="1014934" cy="307777"/>
          </a:xfrm>
          <a:prstGeom prst="rect">
            <a:avLst/>
          </a:prstGeom>
          <a:noFill/>
        </p:spPr>
        <p:txBody>
          <a:bodyPr wrap="none" rtlCol="0" anchor="ctr">
            <a:spAutoFit/>
          </a:bodyPr>
          <a:lstStyle/>
          <a:p>
            <a:r>
              <a:rPr lang="en-US" sz="1400" dirty="0" smtClean="0">
                <a:solidFill>
                  <a:schemeClr val="bg1">
                    <a:lumMod val="85000"/>
                  </a:schemeClr>
                </a:solidFill>
                <a:latin typeface="Rockwell"/>
                <a:cs typeface="Rockwell"/>
              </a:rPr>
              <a:t>MCB 293S</a:t>
            </a:r>
          </a:p>
        </p:txBody>
      </p:sp>
      <p:sp>
        <p:nvSpPr>
          <p:cNvPr id="14" name="Rectangle 13"/>
          <p:cNvSpPr/>
          <p:nvPr/>
        </p:nvSpPr>
        <p:spPr>
          <a:xfrm>
            <a:off x="3139571" y="6332355"/>
            <a:ext cx="1428245" cy="539114"/>
          </a:xfrm>
          <a:prstGeom prst="rect">
            <a:avLst/>
          </a:prstGeom>
          <a:solidFill>
            <a:schemeClr val="accent3">
              <a:lumMod val="60000"/>
              <a:lumOff val="40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rgbClr val="FFFFFF"/>
                </a:solidFill>
                <a:latin typeface="Rockwell"/>
                <a:cs typeface="Rockwell"/>
              </a:rPr>
              <a:t>Exploratory</a:t>
            </a:r>
          </a:p>
          <a:p>
            <a:pPr algn="ctr"/>
            <a:r>
              <a:rPr lang="en-US" sz="1400" dirty="0" smtClean="0">
                <a:solidFill>
                  <a:srgbClr val="FFFFFF"/>
                </a:solidFill>
                <a:latin typeface="Rockwell"/>
                <a:cs typeface="Rockwell"/>
              </a:rPr>
              <a:t>Data Analysis</a:t>
            </a:r>
            <a:endParaRPr lang="en-US" sz="1400" dirty="0">
              <a:solidFill>
                <a:srgbClr val="FFFFFF"/>
              </a:solidFill>
              <a:latin typeface="Rockwell"/>
              <a:cs typeface="Rockwell"/>
            </a:endParaRPr>
          </a:p>
        </p:txBody>
      </p:sp>
      <p:sp>
        <p:nvSpPr>
          <p:cNvPr id="15" name="Rectangle 14"/>
          <p:cNvSpPr/>
          <p:nvPr/>
        </p:nvSpPr>
        <p:spPr>
          <a:xfrm>
            <a:off x="4567817" y="6332355"/>
            <a:ext cx="1428245" cy="539114"/>
          </a:xfrm>
          <a:prstGeom prst="rect">
            <a:avLst/>
          </a:prstGeom>
          <a:solidFill>
            <a:schemeClr val="accent3">
              <a:lumMod val="5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rgbClr val="FFFFFF"/>
                </a:solidFill>
                <a:latin typeface="Rockwell"/>
                <a:cs typeface="Rockwell"/>
              </a:rPr>
              <a:t>Data Visualization</a:t>
            </a:r>
            <a:endParaRPr lang="en-US" sz="1400" dirty="0">
              <a:solidFill>
                <a:srgbClr val="FFFFFF"/>
              </a:solidFill>
              <a:latin typeface="Rockwell"/>
              <a:cs typeface="Rockwell"/>
            </a:endParaRPr>
          </a:p>
        </p:txBody>
      </p:sp>
      <p:sp>
        <p:nvSpPr>
          <p:cNvPr id="16" name="TextBox 15"/>
          <p:cNvSpPr txBox="1"/>
          <p:nvPr/>
        </p:nvSpPr>
        <p:spPr>
          <a:xfrm>
            <a:off x="8344983" y="6435277"/>
            <a:ext cx="799017" cy="307777"/>
          </a:xfrm>
          <a:prstGeom prst="rect">
            <a:avLst/>
          </a:prstGeom>
          <a:noFill/>
        </p:spPr>
        <p:txBody>
          <a:bodyPr wrap="none" rtlCol="0" anchor="ctr">
            <a:spAutoFit/>
          </a:bodyPr>
          <a:lstStyle/>
          <a:p>
            <a:pPr algn="r"/>
            <a:r>
              <a:rPr lang="en-US" sz="1400" dirty="0" smtClean="0">
                <a:solidFill>
                  <a:schemeClr val="bg1">
                    <a:lumMod val="85000"/>
                  </a:schemeClr>
                </a:solidFill>
                <a:latin typeface="Rockwell"/>
                <a:cs typeface="Rockwell"/>
              </a:rPr>
              <a:t>Week 1</a:t>
            </a:r>
          </a:p>
        </p:txBody>
      </p:sp>
    </p:spTree>
    <p:extLst>
      <p:ext uri="{BB962C8B-B14F-4D97-AF65-F5344CB8AC3E}">
        <p14:creationId xmlns:p14="http://schemas.microsoft.com/office/powerpoint/2010/main" val="81991313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92596" y="1"/>
            <a:ext cx="8955499" cy="767328"/>
          </a:xfrm>
        </p:spPr>
        <p:txBody>
          <a:bodyPr>
            <a:normAutofit/>
          </a:bodyPr>
          <a:lstStyle/>
          <a:p>
            <a:pPr algn="l"/>
            <a:r>
              <a:rPr lang="en-US" sz="3600" dirty="0" smtClean="0">
                <a:solidFill>
                  <a:schemeClr val="tx1">
                    <a:lumMod val="65000"/>
                    <a:lumOff val="35000"/>
                  </a:schemeClr>
                </a:solidFill>
                <a:latin typeface="Rockwell"/>
                <a:cs typeface="Rockwell"/>
              </a:rPr>
              <a:t>Example in R</a:t>
            </a:r>
            <a:endParaRPr lang="en-US" sz="3600" dirty="0">
              <a:solidFill>
                <a:schemeClr val="tx1">
                  <a:lumMod val="65000"/>
                  <a:lumOff val="35000"/>
                </a:schemeClr>
              </a:solidFill>
              <a:latin typeface="Rockwell"/>
              <a:cs typeface="Rockwell"/>
            </a:endParaRPr>
          </a:p>
        </p:txBody>
      </p:sp>
      <p:sp>
        <p:nvSpPr>
          <p:cNvPr id="6" name="Rectangle 5"/>
          <p:cNvSpPr/>
          <p:nvPr/>
        </p:nvSpPr>
        <p:spPr>
          <a:xfrm>
            <a:off x="0" y="723606"/>
            <a:ext cx="4567817" cy="90786"/>
          </a:xfrm>
          <a:prstGeom prst="rect">
            <a:avLst/>
          </a:prstGeom>
          <a:solidFill>
            <a:schemeClr val="accent3">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chemeClr val="accent3">
                  <a:lumMod val="50000"/>
                </a:schemeClr>
              </a:solidFill>
              <a:latin typeface="Helvetica"/>
              <a:cs typeface="Helvetica"/>
            </a:endParaRPr>
          </a:p>
        </p:txBody>
      </p:sp>
      <p:sp>
        <p:nvSpPr>
          <p:cNvPr id="7" name="Rectangle 6"/>
          <p:cNvSpPr/>
          <p:nvPr/>
        </p:nvSpPr>
        <p:spPr>
          <a:xfrm>
            <a:off x="1" y="6318886"/>
            <a:ext cx="9143998" cy="539114"/>
          </a:xfrm>
          <a:prstGeom prst="rect">
            <a:avLst/>
          </a:prstGeom>
          <a:solidFill>
            <a:schemeClr val="accent3">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chemeClr val="accent3">
                  <a:lumMod val="50000"/>
                </a:schemeClr>
              </a:solidFill>
              <a:latin typeface="Helvetica"/>
              <a:cs typeface="Helvetica"/>
            </a:endParaRPr>
          </a:p>
        </p:txBody>
      </p:sp>
      <p:sp>
        <p:nvSpPr>
          <p:cNvPr id="8" name="TextBox 7"/>
          <p:cNvSpPr txBox="1"/>
          <p:nvPr/>
        </p:nvSpPr>
        <p:spPr>
          <a:xfrm>
            <a:off x="674582" y="2896829"/>
            <a:ext cx="7404591" cy="1815882"/>
          </a:xfrm>
          <a:prstGeom prst="rect">
            <a:avLst/>
          </a:prstGeom>
          <a:solidFill>
            <a:schemeClr val="tx2">
              <a:lumMod val="50000"/>
            </a:schemeClr>
          </a:solidFill>
        </p:spPr>
        <p:txBody>
          <a:bodyPr wrap="none" rtlCol="0">
            <a:spAutoFit/>
          </a:bodyPr>
          <a:lstStyle/>
          <a:p>
            <a:r>
              <a:rPr lang="mr-IN" sz="1600" dirty="0" smtClean="0">
                <a:solidFill>
                  <a:schemeClr val="bg1"/>
                </a:solidFill>
                <a:latin typeface="Consolas"/>
                <a:cs typeface="Consolas"/>
              </a:rPr>
              <a:t> </a:t>
            </a:r>
            <a:r>
              <a:rPr lang="en-US" sz="1600" dirty="0" smtClean="0">
                <a:solidFill>
                  <a:schemeClr val="bg1"/>
                </a:solidFill>
                <a:latin typeface="Consolas"/>
                <a:cs typeface="Consolas"/>
              </a:rPr>
              <a:t>   </a:t>
            </a:r>
            <a:r>
              <a:rPr lang="mr-IN" sz="1600" dirty="0" smtClean="0">
                <a:solidFill>
                  <a:schemeClr val="bg1"/>
                </a:solidFill>
                <a:latin typeface="Consolas"/>
                <a:cs typeface="Consolas"/>
              </a:rPr>
              <a:t>Sepal.Length Sepal.Width Petal.Length Petal.Width    Species</a:t>
            </a:r>
          </a:p>
          <a:p>
            <a:r>
              <a:rPr lang="mr-IN" sz="1600" dirty="0" smtClean="0">
                <a:solidFill>
                  <a:schemeClr val="bg1"/>
                </a:solidFill>
                <a:latin typeface="Consolas"/>
                <a:cs typeface="Consolas"/>
              </a:rPr>
              <a:t>1            5.1         3.5          1.4         0.2     setosa</a:t>
            </a:r>
          </a:p>
          <a:p>
            <a:r>
              <a:rPr lang="mr-IN" sz="1600" dirty="0" smtClean="0">
                <a:solidFill>
                  <a:schemeClr val="bg1"/>
                </a:solidFill>
                <a:latin typeface="Consolas"/>
                <a:cs typeface="Consolas"/>
              </a:rPr>
              <a:t>2            4.9         3.0          1.4         0.2     setosa</a:t>
            </a:r>
          </a:p>
          <a:p>
            <a:r>
              <a:rPr lang="mr-IN" sz="1600" dirty="0" smtClean="0">
                <a:solidFill>
                  <a:schemeClr val="bg1"/>
                </a:solidFill>
                <a:latin typeface="Consolas"/>
                <a:cs typeface="Consolas"/>
              </a:rPr>
              <a:t>3            4.7         3.2          1.3         0.2     setosa</a:t>
            </a:r>
          </a:p>
          <a:p>
            <a:r>
              <a:rPr lang="mr-IN" sz="1600" dirty="0" smtClean="0">
                <a:solidFill>
                  <a:schemeClr val="bg1"/>
                </a:solidFill>
                <a:latin typeface="Consolas"/>
                <a:cs typeface="Consolas"/>
              </a:rPr>
              <a:t>4            4.6         3.1          1.5         0.2     setosa</a:t>
            </a:r>
          </a:p>
          <a:p>
            <a:r>
              <a:rPr lang="mr-IN" sz="1600" dirty="0" smtClean="0">
                <a:solidFill>
                  <a:schemeClr val="bg1"/>
                </a:solidFill>
                <a:latin typeface="Consolas"/>
                <a:cs typeface="Consolas"/>
              </a:rPr>
              <a:t>5            5.0         3.6          1.4         0.2     setosa</a:t>
            </a:r>
          </a:p>
          <a:p>
            <a:r>
              <a:rPr lang="mr-IN" sz="1600" dirty="0" smtClean="0">
                <a:solidFill>
                  <a:schemeClr val="bg1"/>
                </a:solidFill>
                <a:latin typeface="Consolas"/>
                <a:cs typeface="Consolas"/>
              </a:rPr>
              <a:t>6            5.4         3.9          1.7         0.4     setosa</a:t>
            </a:r>
          </a:p>
        </p:txBody>
      </p:sp>
      <p:sp>
        <p:nvSpPr>
          <p:cNvPr id="9" name="TextBox 8"/>
          <p:cNvSpPr txBox="1"/>
          <p:nvPr/>
        </p:nvSpPr>
        <p:spPr>
          <a:xfrm>
            <a:off x="674581" y="2474900"/>
            <a:ext cx="7404591" cy="338554"/>
          </a:xfrm>
          <a:prstGeom prst="rect">
            <a:avLst/>
          </a:prstGeom>
          <a:solidFill>
            <a:schemeClr val="tx2">
              <a:lumMod val="50000"/>
            </a:schemeClr>
          </a:solidFill>
        </p:spPr>
        <p:txBody>
          <a:bodyPr wrap="square" rtlCol="0">
            <a:spAutoFit/>
          </a:bodyPr>
          <a:lstStyle/>
          <a:p>
            <a:r>
              <a:rPr lang="en-US" sz="1600" dirty="0" smtClean="0">
                <a:solidFill>
                  <a:schemeClr val="accent6"/>
                </a:solidFill>
                <a:latin typeface="Consolas"/>
                <a:cs typeface="Consolas"/>
              </a:rPr>
              <a:t>&gt; head(iris)</a:t>
            </a:r>
            <a:endParaRPr lang="mr-IN" sz="1600" dirty="0" smtClean="0">
              <a:solidFill>
                <a:schemeClr val="accent6"/>
              </a:solidFill>
              <a:latin typeface="Consolas"/>
              <a:cs typeface="Consolas"/>
            </a:endParaRPr>
          </a:p>
        </p:txBody>
      </p:sp>
      <p:sp>
        <p:nvSpPr>
          <p:cNvPr id="10" name="Content Placeholder 2"/>
          <p:cNvSpPr>
            <a:spLocks noGrp="1"/>
          </p:cNvSpPr>
          <p:nvPr>
            <p:ph idx="1"/>
          </p:nvPr>
        </p:nvSpPr>
        <p:spPr>
          <a:xfrm>
            <a:off x="351374" y="1018696"/>
            <a:ext cx="8439423" cy="5300190"/>
          </a:xfrm>
        </p:spPr>
        <p:txBody>
          <a:bodyPr>
            <a:normAutofit/>
          </a:bodyPr>
          <a:lstStyle/>
          <a:p>
            <a:pPr marL="0" indent="0">
              <a:buNone/>
            </a:pPr>
            <a:r>
              <a:rPr lang="en-US" sz="2800" dirty="0" smtClean="0">
                <a:solidFill>
                  <a:schemeClr val="tx1">
                    <a:lumMod val="65000"/>
                    <a:lumOff val="35000"/>
                  </a:schemeClr>
                </a:solidFill>
                <a:latin typeface="Helvetica"/>
                <a:cs typeface="Helvetica"/>
              </a:rPr>
              <a:t>R contains several built-in datasets. We’ll practice on the Iris flower data.</a:t>
            </a:r>
            <a:endParaRPr lang="en-US" sz="2400" dirty="0" smtClean="0">
              <a:solidFill>
                <a:schemeClr val="tx1">
                  <a:lumMod val="65000"/>
                  <a:lumOff val="35000"/>
                </a:schemeClr>
              </a:solidFill>
              <a:latin typeface="Helvetica"/>
              <a:cs typeface="Helvetica"/>
            </a:endParaRPr>
          </a:p>
        </p:txBody>
      </p:sp>
      <p:sp>
        <p:nvSpPr>
          <p:cNvPr id="12" name="TextBox 11"/>
          <p:cNvSpPr txBox="1"/>
          <p:nvPr/>
        </p:nvSpPr>
        <p:spPr>
          <a:xfrm>
            <a:off x="1" y="6435277"/>
            <a:ext cx="1014934" cy="307777"/>
          </a:xfrm>
          <a:prstGeom prst="rect">
            <a:avLst/>
          </a:prstGeom>
          <a:noFill/>
        </p:spPr>
        <p:txBody>
          <a:bodyPr wrap="none" rtlCol="0" anchor="ctr">
            <a:spAutoFit/>
          </a:bodyPr>
          <a:lstStyle/>
          <a:p>
            <a:r>
              <a:rPr lang="en-US" sz="1400" dirty="0" smtClean="0">
                <a:solidFill>
                  <a:schemeClr val="bg1">
                    <a:lumMod val="85000"/>
                  </a:schemeClr>
                </a:solidFill>
                <a:latin typeface="Rockwell"/>
                <a:cs typeface="Rockwell"/>
              </a:rPr>
              <a:t>MCB 293S</a:t>
            </a:r>
          </a:p>
        </p:txBody>
      </p:sp>
      <p:sp>
        <p:nvSpPr>
          <p:cNvPr id="13" name="Rectangle 12"/>
          <p:cNvSpPr/>
          <p:nvPr/>
        </p:nvSpPr>
        <p:spPr>
          <a:xfrm>
            <a:off x="3139571" y="6332355"/>
            <a:ext cx="1428245" cy="539114"/>
          </a:xfrm>
          <a:prstGeom prst="rect">
            <a:avLst/>
          </a:prstGeom>
          <a:solidFill>
            <a:schemeClr val="accent3">
              <a:lumMod val="60000"/>
              <a:lumOff val="40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rgbClr val="FFFFFF"/>
                </a:solidFill>
                <a:latin typeface="Rockwell"/>
                <a:cs typeface="Rockwell"/>
              </a:rPr>
              <a:t>Exploratory</a:t>
            </a:r>
          </a:p>
          <a:p>
            <a:pPr algn="ctr"/>
            <a:r>
              <a:rPr lang="en-US" sz="1400" dirty="0" smtClean="0">
                <a:solidFill>
                  <a:srgbClr val="FFFFFF"/>
                </a:solidFill>
                <a:latin typeface="Rockwell"/>
                <a:cs typeface="Rockwell"/>
              </a:rPr>
              <a:t>Data Analysis</a:t>
            </a:r>
            <a:endParaRPr lang="en-US" sz="1400" dirty="0">
              <a:solidFill>
                <a:srgbClr val="FFFFFF"/>
              </a:solidFill>
              <a:latin typeface="Rockwell"/>
              <a:cs typeface="Rockwell"/>
            </a:endParaRPr>
          </a:p>
        </p:txBody>
      </p:sp>
      <p:sp>
        <p:nvSpPr>
          <p:cNvPr id="14" name="Rectangle 13"/>
          <p:cNvSpPr/>
          <p:nvPr/>
        </p:nvSpPr>
        <p:spPr>
          <a:xfrm>
            <a:off x="4567817" y="6332355"/>
            <a:ext cx="1428245" cy="539114"/>
          </a:xfrm>
          <a:prstGeom prst="rect">
            <a:avLst/>
          </a:prstGeom>
          <a:solidFill>
            <a:schemeClr val="accent3">
              <a:lumMod val="5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rgbClr val="FFFFFF"/>
                </a:solidFill>
                <a:latin typeface="Rockwell"/>
                <a:cs typeface="Rockwell"/>
              </a:rPr>
              <a:t>Data Visualization</a:t>
            </a:r>
            <a:endParaRPr lang="en-US" sz="1400" dirty="0">
              <a:solidFill>
                <a:srgbClr val="FFFFFF"/>
              </a:solidFill>
              <a:latin typeface="Rockwell"/>
              <a:cs typeface="Rockwell"/>
            </a:endParaRPr>
          </a:p>
        </p:txBody>
      </p:sp>
      <p:sp>
        <p:nvSpPr>
          <p:cNvPr id="15" name="TextBox 14"/>
          <p:cNvSpPr txBox="1"/>
          <p:nvPr/>
        </p:nvSpPr>
        <p:spPr>
          <a:xfrm>
            <a:off x="8344983" y="6435277"/>
            <a:ext cx="799017" cy="307777"/>
          </a:xfrm>
          <a:prstGeom prst="rect">
            <a:avLst/>
          </a:prstGeom>
          <a:noFill/>
        </p:spPr>
        <p:txBody>
          <a:bodyPr wrap="none" rtlCol="0" anchor="ctr">
            <a:spAutoFit/>
          </a:bodyPr>
          <a:lstStyle/>
          <a:p>
            <a:pPr algn="r"/>
            <a:r>
              <a:rPr lang="en-US" sz="1400" dirty="0" smtClean="0">
                <a:solidFill>
                  <a:schemeClr val="bg1">
                    <a:lumMod val="85000"/>
                  </a:schemeClr>
                </a:solidFill>
                <a:latin typeface="Rockwell"/>
                <a:cs typeface="Rockwell"/>
              </a:rPr>
              <a:t>Week 1</a:t>
            </a:r>
          </a:p>
        </p:txBody>
      </p:sp>
    </p:spTree>
    <p:extLst>
      <p:ext uri="{BB962C8B-B14F-4D97-AF65-F5344CB8AC3E}">
        <p14:creationId xmlns:p14="http://schemas.microsoft.com/office/powerpoint/2010/main" val="1925331265"/>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23960</TotalTime>
  <Words>2041</Words>
  <Application>Microsoft Macintosh PowerPoint</Application>
  <PresentationFormat>On-screen Show (4:3)</PresentationFormat>
  <Paragraphs>499</Paragraphs>
  <Slides>48</Slides>
  <Notes>0</Notes>
  <HiddenSlides>0</HiddenSlides>
  <MMClips>0</MMClips>
  <ScaleCrop>false</ScaleCrop>
  <HeadingPairs>
    <vt:vector size="4" baseType="variant">
      <vt:variant>
        <vt:lpstr>Theme</vt:lpstr>
      </vt:variant>
      <vt:variant>
        <vt:i4>1</vt:i4>
      </vt:variant>
      <vt:variant>
        <vt:lpstr>Slide Titles</vt:lpstr>
      </vt:variant>
      <vt:variant>
        <vt:i4>48</vt:i4>
      </vt:variant>
    </vt:vector>
  </HeadingPairs>
  <TitlesOfParts>
    <vt:vector size="49" baseType="lpstr">
      <vt:lpstr>Office Theme</vt:lpstr>
      <vt:lpstr>Exploratory Data Analysis and Data Visualization</vt:lpstr>
      <vt:lpstr>Logistics &amp; Resources</vt:lpstr>
      <vt:lpstr>Foundations of Biostatistical Practice</vt:lpstr>
      <vt:lpstr>Exploratory Data Analysis </vt:lpstr>
      <vt:lpstr>Exploratory Data Analysis</vt:lpstr>
      <vt:lpstr>Exploratory Data Analysis</vt:lpstr>
      <vt:lpstr>Exploratory Data Analysis</vt:lpstr>
      <vt:lpstr>Example in R</vt:lpstr>
      <vt:lpstr>Example in R</vt:lpstr>
      <vt:lpstr>Example in R (mostly)</vt:lpstr>
      <vt:lpstr>Example in R (mostly)</vt:lpstr>
      <vt:lpstr>Example in R</vt:lpstr>
      <vt:lpstr>Example in R</vt:lpstr>
      <vt:lpstr>Example in R</vt:lpstr>
      <vt:lpstr>Example in R</vt:lpstr>
      <vt:lpstr>Example in R</vt:lpstr>
      <vt:lpstr>Example in R</vt:lpstr>
      <vt:lpstr>Example in R</vt:lpstr>
      <vt:lpstr>Example in R</vt:lpstr>
      <vt:lpstr>Example in R</vt:lpstr>
      <vt:lpstr>Example in R</vt:lpstr>
      <vt:lpstr>Example in R</vt:lpstr>
      <vt:lpstr>Example in R</vt:lpstr>
      <vt:lpstr>Example in R</vt:lpstr>
      <vt:lpstr>Example in R</vt:lpstr>
      <vt:lpstr>PowerPoint Presentation</vt:lpstr>
      <vt:lpstr>Data Visualization</vt:lpstr>
      <vt:lpstr>Thoughts</vt:lpstr>
      <vt:lpstr>Storytelling</vt:lpstr>
      <vt:lpstr>Storytelling</vt:lpstr>
      <vt:lpstr>Information Density</vt:lpstr>
      <vt:lpstr>Information Density</vt:lpstr>
      <vt:lpstr>Information Density</vt:lpstr>
      <vt:lpstr>What was I thinking?</vt:lpstr>
      <vt:lpstr>It’s a process…</vt:lpstr>
      <vt:lpstr>Types of Data</vt:lpstr>
      <vt:lpstr>Types of Data</vt:lpstr>
      <vt:lpstr>Types of Data</vt:lpstr>
      <vt:lpstr>Types of Data</vt:lpstr>
      <vt:lpstr>Types of Data</vt:lpstr>
      <vt:lpstr>Types of Data</vt:lpstr>
      <vt:lpstr>Types of Data</vt:lpstr>
      <vt:lpstr>Types of Data</vt:lpstr>
      <vt:lpstr>Hierarchical</vt:lpstr>
      <vt:lpstr>Combination</vt:lpstr>
      <vt:lpstr>Show the data</vt:lpstr>
      <vt:lpstr>Show the data</vt:lpstr>
      <vt:lpstr>Thoughts</vt:lpstr>
    </vt:vector>
  </TitlesOfParts>
  <Company>UC Berkeley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Exploratory Data Analysis and Data Visualization</dc:title>
  <dc:creator>Kelly Street</dc:creator>
  <cp:lastModifiedBy>Kelly Street</cp:lastModifiedBy>
  <cp:revision>57</cp:revision>
  <dcterms:created xsi:type="dcterms:W3CDTF">2017-12-18T23:23:56Z</dcterms:created>
  <dcterms:modified xsi:type="dcterms:W3CDTF">2018-02-12T04:31:16Z</dcterms:modified>
</cp:coreProperties>
</file>